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6" r:id="rId1"/>
  </p:sldMasterIdLst>
  <p:sldIdLst>
    <p:sldId id="256" r:id="rId2"/>
    <p:sldId id="257" r:id="rId3"/>
    <p:sldId id="258" r:id="rId4"/>
    <p:sldId id="259" r:id="rId5"/>
    <p:sldId id="267" r:id="rId6"/>
    <p:sldId id="260" r:id="rId7"/>
    <p:sldId id="261" r:id="rId8"/>
    <p:sldId id="262" r:id="rId9"/>
    <p:sldId id="277" r:id="rId10"/>
    <p:sldId id="280" r:id="rId11"/>
    <p:sldId id="271" r:id="rId12"/>
    <p:sldId id="265" r:id="rId13"/>
    <p:sldId id="266" r:id="rId14"/>
    <p:sldId id="282" r:id="rId15"/>
    <p:sldId id="281" r:id="rId16"/>
    <p:sldId id="274" r:id="rId17"/>
    <p:sldId id="268" r:id="rId18"/>
    <p:sldId id="276" r:id="rId19"/>
    <p:sldId id="269" r:id="rId20"/>
    <p:sldId id="275" r:id="rId21"/>
    <p:sldId id="278" r:id="rId22"/>
    <p:sldId id="272" r:id="rId23"/>
    <p:sldId id="279" r:id="rId24"/>
    <p:sldId id="283" r:id="rId25"/>
    <p:sldId id="284" r:id="rId26"/>
    <p:sldId id="288" r:id="rId27"/>
    <p:sldId id="285" r:id="rId28"/>
    <p:sldId id="287" r:id="rId29"/>
    <p:sldId id="291" r:id="rId30"/>
    <p:sldId id="290" r:id="rId31"/>
    <p:sldId id="29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75758-3680-4FB0-941D-BB486B19EF94}" v="863" dt="2022-08-04T22:28:17.426"/>
    <p1510:client id="{143268B4-29C9-E28F-C0B9-59E5154F7F93}" v="1413" dt="2022-08-05T08:38:06.455"/>
    <p1510:client id="{22838539-EEC0-21BD-9672-F4E6B928C02F}" v="1772" dt="2023-02-17T08:46:05.332"/>
    <p1510:client id="{29318BA8-4D4F-F724-0564-F201BCB391A5}" v="247" dt="2023-02-18T08:30:07.724"/>
    <p1510:client id="{570CA156-A7E6-B9EF-EF97-369D9D827F71}" v="37" dt="2023-02-20T14:48:40.096"/>
    <p1510:client id="{57BB1FE7-E007-D59C-E3D5-59E6BFD83874}" v="212" dt="2023-02-05T06:35:34.714"/>
    <p1510:client id="{6A4286E5-0738-AD13-D0E6-4A8953E97476}" v="836" dt="2023-02-06T05:52:28.470"/>
    <p1510:client id="{8AF6728C-2C50-30F2-2C90-D4F95AB24F4E}" v="4" dt="2022-08-04T22:30:07.368"/>
    <p1510:client id="{8DA842A0-B286-9C23-4AD5-17012627FEC4}" v="525" dt="2023-02-14T10:14:26.530"/>
    <p1510:client id="{A01BE961-6D6B-AC46-6E38-CC2D3B1E955C}" v="2" dt="2023-02-09T03:01:42.527"/>
    <p1510:client id="{AEDA9868-0CB4-4E37-94DB-460086534462}" v="1107" dt="2023-02-08T06:54:01.620"/>
    <p1510:client id="{C2C121B6-2FDD-11B8-3031-F5F8A6765298}" v="113" dt="2023-02-05T02:56:40.052"/>
    <p1510:client id="{D48ABFBB-3326-C7FB-AA64-F1ABC057DDEA}" v="22" dt="2023-02-05T02:43:21.163"/>
    <p1510:client id="{D632F52E-9962-FEFA-DE79-81ABF4A72C5B}" v="238" dt="2023-02-05T03:46:57.817"/>
    <p1510:client id="{F145206A-8AC6-ED37-8E59-89A987C5E292}" v="1785" dt="2023-02-19T13:15:52.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77" d="100"/>
          <a:sy n="77" d="100"/>
        </p:scale>
        <p:origin x="10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Monday, February 20,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28996722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Monday, February 20,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89146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Monday, February 20,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9613754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Monday, February 20,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054124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Monday, February 20,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227425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Monday, February 20,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476024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Monday, February 20,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590996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Monday, February 20,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7630686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Monday, February 20,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381160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Monday, February 20,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8836208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Monday, February 20,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230081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Monday, February 20,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150100988"/>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79" r:id="rId6"/>
    <p:sldLayoutId id="2147483875" r:id="rId7"/>
    <p:sldLayoutId id="2147483876" r:id="rId8"/>
    <p:sldLayoutId id="2147483877" r:id="rId9"/>
    <p:sldLayoutId id="2147483878" r:id="rId10"/>
    <p:sldLayoutId id="2147483880" r:id="rId11"/>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ommons.wikipedia.org/wiki/File:20090809_Lotus_flower_2736.jpg"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commons.wikimedia.org/wiki/File:Viola_tricolor_pansy_flower_close_up.jp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flickr.com/photos/autanex/244435160/"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3E760B8C-89FC-4C84-BDDB-42EAB2395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Free picture: forest, sky, water, lake, conifer, mountain, nature">
            <a:extLst>
              <a:ext uri="{FF2B5EF4-FFF2-40B4-BE49-F238E27FC236}">
                <a16:creationId xmlns:a16="http://schemas.microsoft.com/office/drawing/2014/main" id="{4215B77F-13E5-3038-02E1-3D57EC8A62B1}"/>
              </a:ext>
            </a:extLst>
          </p:cNvPr>
          <p:cNvPicPr>
            <a:picLocks noChangeAspect="1"/>
          </p:cNvPicPr>
          <p:nvPr/>
        </p:nvPicPr>
        <p:blipFill rotWithShape="1">
          <a:blip r:embed="rId2"/>
          <a:srcRect t="10908" b="4823"/>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useBgFill="1">
        <p:nvSpPr>
          <p:cNvPr id="115" name="Freeform: Shape 114">
            <a:extLst>
              <a:ext uri="{FF2B5EF4-FFF2-40B4-BE49-F238E27FC236}">
                <a16:creationId xmlns:a16="http://schemas.microsoft.com/office/drawing/2014/main" id="{26D9977B-0E49-40A1-B999-9C80377FC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20000" y="1449388"/>
            <a:ext cx="5015638" cy="2075012"/>
          </a:xfrm>
        </p:spPr>
        <p:txBody>
          <a:bodyPr>
            <a:normAutofit/>
          </a:bodyPr>
          <a:lstStyle/>
          <a:p>
            <a:r>
              <a:rPr lang="en-US" dirty="0">
                <a:ea typeface="Open sans"/>
                <a:cs typeface="Open sans"/>
              </a:rPr>
              <a:t>Flower Classification </a:t>
            </a:r>
          </a:p>
        </p:txBody>
      </p:sp>
      <p:sp>
        <p:nvSpPr>
          <p:cNvPr id="3" name="Subtitle 2"/>
          <p:cNvSpPr>
            <a:spLocks noGrp="1"/>
          </p:cNvSpPr>
          <p:nvPr>
            <p:ph type="subTitle" idx="1"/>
          </p:nvPr>
        </p:nvSpPr>
        <p:spPr>
          <a:xfrm>
            <a:off x="720000" y="3830398"/>
            <a:ext cx="5015638" cy="1219439"/>
          </a:xfrm>
        </p:spPr>
        <p:txBody>
          <a:bodyPr vert="horz" lIns="0" tIns="0" rIns="0" bIns="0" rtlCol="0">
            <a:normAutofit/>
          </a:bodyPr>
          <a:lstStyle/>
          <a:p>
            <a:r>
              <a:rPr lang="en-US" b="1">
                <a:ea typeface="+mn-lt"/>
                <a:cs typeface="+mn-lt"/>
              </a:rPr>
              <a:t>Using Convolutional Neural Network</a:t>
            </a:r>
            <a:endParaRPr lang="en-US"/>
          </a:p>
        </p:txBody>
      </p:sp>
    </p:spTree>
    <p:extLst>
      <p:ext uri="{BB962C8B-B14F-4D97-AF65-F5344CB8AC3E}">
        <p14:creationId xmlns:p14="http://schemas.microsoft.com/office/powerpoint/2010/main" val="38561443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DEE8-CBD1-7F99-0871-925198C62C5F}"/>
              </a:ext>
            </a:extLst>
          </p:cNvPr>
          <p:cNvSpPr>
            <a:spLocks noGrp="1"/>
          </p:cNvSpPr>
          <p:nvPr>
            <p:ph type="title"/>
          </p:nvPr>
        </p:nvSpPr>
        <p:spPr>
          <a:xfrm>
            <a:off x="720000" y="619200"/>
            <a:ext cx="10728322" cy="1074762"/>
          </a:xfrm>
        </p:spPr>
        <p:txBody>
          <a:bodyPr>
            <a:normAutofit/>
          </a:bodyPr>
          <a:lstStyle/>
          <a:p>
            <a:r>
              <a:rPr lang="en-US" sz="4800" dirty="0"/>
              <a:t>The Dataset</a:t>
            </a:r>
          </a:p>
        </p:txBody>
      </p:sp>
      <p:sp>
        <p:nvSpPr>
          <p:cNvPr id="3" name="Content Placeholder 2">
            <a:extLst>
              <a:ext uri="{FF2B5EF4-FFF2-40B4-BE49-F238E27FC236}">
                <a16:creationId xmlns:a16="http://schemas.microsoft.com/office/drawing/2014/main" id="{9B492C9D-9D0E-054F-7A7E-E49F2D5D2F9C}"/>
              </a:ext>
            </a:extLst>
          </p:cNvPr>
          <p:cNvSpPr>
            <a:spLocks noGrp="1"/>
          </p:cNvSpPr>
          <p:nvPr>
            <p:ph idx="1"/>
          </p:nvPr>
        </p:nvSpPr>
        <p:spPr>
          <a:xfrm>
            <a:off x="720000" y="1765223"/>
            <a:ext cx="5221797" cy="3227375"/>
          </a:xfrm>
        </p:spPr>
        <p:txBody>
          <a:bodyPr vert="horz" lIns="0" tIns="0" rIns="0" bIns="0" rtlCol="0" anchor="t">
            <a:normAutofit/>
          </a:bodyPr>
          <a:lstStyle/>
          <a:p>
            <a:pPr marL="0" indent="0" algn="just">
              <a:buNone/>
            </a:pPr>
            <a:r>
              <a:rPr lang="en-US" sz="2400" dirty="0">
                <a:solidFill>
                  <a:schemeClr val="tx1">
                    <a:lumMod val="85000"/>
                  </a:schemeClr>
                </a:solidFill>
              </a:rPr>
              <a:t>The dataset used in this project is based on Oxford-102 flower classification. I used 20 species of flower from the dataset and label them accordingly. Some images were downloaded from the internet to add on complexity.</a:t>
            </a:r>
            <a:endParaRPr lang="en-US"/>
          </a:p>
        </p:txBody>
      </p:sp>
      <p:pic>
        <p:nvPicPr>
          <p:cNvPr id="5" name="Picture 4" descr="A picture containing flower, yellow, colorful, plant&#10;&#10;Description automatically generated">
            <a:extLst>
              <a:ext uri="{FF2B5EF4-FFF2-40B4-BE49-F238E27FC236}">
                <a16:creationId xmlns:a16="http://schemas.microsoft.com/office/drawing/2014/main" id="{432083DC-7152-B336-BFC9-CFA48762EBB0}"/>
              </a:ext>
            </a:extLst>
          </p:cNvPr>
          <p:cNvPicPr>
            <a:picLocks noChangeAspect="1"/>
          </p:cNvPicPr>
          <p:nvPr/>
        </p:nvPicPr>
        <p:blipFill rotWithShape="1">
          <a:blip r:embed="rId2"/>
          <a:srcRect l="303" t="-16" r="152" b="21802"/>
          <a:stretch/>
        </p:blipFill>
        <p:spPr>
          <a:xfrm>
            <a:off x="6485933" y="3003581"/>
            <a:ext cx="5391669" cy="35636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65155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B6316-8411-A5CC-36FC-9B85176D60B6}"/>
              </a:ext>
            </a:extLst>
          </p:cNvPr>
          <p:cNvSpPr>
            <a:spLocks noGrp="1"/>
          </p:cNvSpPr>
          <p:nvPr>
            <p:ph type="title"/>
          </p:nvPr>
        </p:nvSpPr>
        <p:spPr>
          <a:xfrm>
            <a:off x="1349567" y="619199"/>
            <a:ext cx="9492866" cy="837499"/>
          </a:xfrm>
        </p:spPr>
        <p:txBody>
          <a:bodyPr vert="horz" wrap="square" lIns="0" tIns="0" rIns="0" bIns="0" rtlCol="0" anchor="t" anchorCtr="0">
            <a:noAutofit/>
          </a:bodyPr>
          <a:lstStyle/>
          <a:p>
            <a:pPr algn="ctr">
              <a:lnSpc>
                <a:spcPct val="100000"/>
              </a:lnSpc>
            </a:pPr>
            <a:r>
              <a:rPr lang="en-US" sz="4800" spc="-100" dirty="0"/>
              <a:t>Project Architecture</a:t>
            </a:r>
          </a:p>
        </p:txBody>
      </p:sp>
      <p:grpSp>
        <p:nvGrpSpPr>
          <p:cNvPr id="18" name="Group 17">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9"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3" name="Group 22">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4"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6"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Picture 7" descr="A picture containing diagram&#10;&#10;Description automatically generated">
            <a:extLst>
              <a:ext uri="{FF2B5EF4-FFF2-40B4-BE49-F238E27FC236}">
                <a16:creationId xmlns:a16="http://schemas.microsoft.com/office/drawing/2014/main" id="{EFC3A033-E55C-F7AA-DAD6-785C91EA4972}"/>
              </a:ext>
            </a:extLst>
          </p:cNvPr>
          <p:cNvPicPr>
            <a:picLocks noGrp="1" noChangeAspect="1"/>
          </p:cNvPicPr>
          <p:nvPr>
            <p:ph idx="1"/>
          </p:nvPr>
        </p:nvPicPr>
        <p:blipFill>
          <a:blip r:embed="rId2"/>
          <a:stretch>
            <a:fillRect/>
          </a:stretch>
        </p:blipFill>
        <p:spPr>
          <a:xfrm>
            <a:off x="868865" y="2263028"/>
            <a:ext cx="10430594" cy="3534701"/>
          </a:xfrm>
          <a:custGeom>
            <a:avLst/>
            <a:gdLst/>
            <a:ahLst/>
            <a:cxnLst/>
            <a:rect l="l" t="t" r="r" b="b"/>
            <a:pathLst>
              <a:path w="10728325" h="3132136">
                <a:moveTo>
                  <a:pt x="0" y="0"/>
                </a:moveTo>
                <a:lnTo>
                  <a:pt x="10728325" y="0"/>
                </a:lnTo>
                <a:lnTo>
                  <a:pt x="10728325" y="3132136"/>
                </a:lnTo>
                <a:lnTo>
                  <a:pt x="0" y="3132136"/>
                </a:lnTo>
                <a:close/>
              </a:path>
            </a:pathLst>
          </a:custGeom>
        </p:spPr>
      </p:pic>
      <p:sp useBgFill="1">
        <p:nvSpPr>
          <p:cNvPr id="28" name="Freeform: Shape 27">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80547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B486AFBD-AAB5-3DE9-1ABC-14FEC55C8D32}"/>
              </a:ext>
            </a:extLst>
          </p:cNvPr>
          <p:cNvSpPr>
            <a:spLocks noGrp="1"/>
          </p:cNvSpPr>
          <p:nvPr>
            <p:ph type="title"/>
          </p:nvPr>
        </p:nvSpPr>
        <p:spPr>
          <a:xfrm>
            <a:off x="720000" y="619200"/>
            <a:ext cx="6911974" cy="1477328"/>
          </a:xfrm>
        </p:spPr>
        <p:txBody>
          <a:bodyPr vert="horz" wrap="square" lIns="0" tIns="0" rIns="0" bIns="0" rtlCol="0" anchor="ctr" anchorCtr="0">
            <a:normAutofit/>
          </a:bodyPr>
          <a:lstStyle/>
          <a:p>
            <a:r>
              <a:rPr lang="en-US" sz="4800" spc="-100" dirty="0"/>
              <a:t>Input layer </a:t>
            </a:r>
          </a:p>
        </p:txBody>
      </p:sp>
      <p:sp>
        <p:nvSpPr>
          <p:cNvPr id="38" name="Content Placeholder 37">
            <a:extLst>
              <a:ext uri="{FF2B5EF4-FFF2-40B4-BE49-F238E27FC236}">
                <a16:creationId xmlns:a16="http://schemas.microsoft.com/office/drawing/2014/main" id="{5AEE7E37-75FF-E074-A04B-5CC870A705DB}"/>
              </a:ext>
            </a:extLst>
          </p:cNvPr>
          <p:cNvSpPr>
            <a:spLocks noGrp="1"/>
          </p:cNvSpPr>
          <p:nvPr>
            <p:ph idx="1"/>
          </p:nvPr>
        </p:nvSpPr>
        <p:spPr>
          <a:xfrm>
            <a:off x="720000" y="2225298"/>
            <a:ext cx="6911975" cy="3216273"/>
          </a:xfrm>
        </p:spPr>
        <p:txBody>
          <a:bodyPr vert="horz" lIns="0" tIns="0" rIns="0" bIns="0" rtlCol="0" anchor="t">
            <a:normAutofit/>
          </a:bodyPr>
          <a:lstStyle/>
          <a:p>
            <a:pPr marL="0" indent="0" algn="just">
              <a:buNone/>
            </a:pPr>
            <a:r>
              <a:rPr lang="en-US" sz="2400" dirty="0">
                <a:solidFill>
                  <a:schemeClr val="tx1">
                    <a:lumMod val="85000"/>
                  </a:schemeClr>
                </a:solidFill>
                <a:ea typeface="+mn-lt"/>
                <a:cs typeface="+mn-lt"/>
              </a:rPr>
              <a:t> Flower images were  transformed into vector of data to form a training dataset for the model. It is uniformed with a dimension of 150x150x3 sizes of images.</a:t>
            </a:r>
            <a:endParaRPr lang="en-US" sz="2400" dirty="0">
              <a:solidFill>
                <a:schemeClr val="tx1">
                  <a:lumMod val="85000"/>
                </a:schemeClr>
              </a:solidFill>
            </a:endParaRPr>
          </a:p>
          <a:p>
            <a:endParaRPr lang="en-US">
              <a:ea typeface="+mn-lt"/>
              <a:cs typeface="+mn-lt"/>
            </a:endParaRPr>
          </a:p>
        </p:txBody>
      </p:sp>
      <p:sp>
        <p:nvSpPr>
          <p:cNvPr id="110"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982002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checkerboard(across)">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AC8461BE-61D3-F1F4-D05D-6495CC989323}"/>
              </a:ext>
            </a:extLst>
          </p:cNvPr>
          <p:cNvSpPr>
            <a:spLocks noGrp="1"/>
          </p:cNvSpPr>
          <p:nvPr>
            <p:ph type="title"/>
          </p:nvPr>
        </p:nvSpPr>
        <p:spPr>
          <a:xfrm>
            <a:off x="3367879" y="734219"/>
            <a:ext cx="4991961" cy="1477328"/>
          </a:xfrm>
        </p:spPr>
        <p:txBody>
          <a:bodyPr wrap="square" anchor="ctr">
            <a:normAutofit/>
          </a:bodyPr>
          <a:lstStyle/>
          <a:p>
            <a:r>
              <a:rPr lang="en-US" sz="4800" dirty="0"/>
              <a:t>Hidden layer</a:t>
            </a:r>
          </a:p>
        </p:txBody>
      </p:sp>
      <p:sp>
        <p:nvSpPr>
          <p:cNvPr id="25"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FE9AC98E-FBB9-187D-13C1-A2307A686537}"/>
              </a:ext>
            </a:extLst>
          </p:cNvPr>
          <p:cNvSpPr>
            <a:spLocks noGrp="1"/>
          </p:cNvSpPr>
          <p:nvPr>
            <p:ph idx="1"/>
          </p:nvPr>
        </p:nvSpPr>
        <p:spPr>
          <a:xfrm>
            <a:off x="3366706" y="2297185"/>
            <a:ext cx="7723659" cy="3216273"/>
          </a:xfrm>
        </p:spPr>
        <p:txBody>
          <a:bodyPr vert="horz" lIns="0" tIns="0" rIns="0" bIns="0" rtlCol="0" anchor="t">
            <a:normAutofit lnSpcReduction="10000"/>
          </a:bodyPr>
          <a:lstStyle/>
          <a:p>
            <a:pPr marL="0" indent="0" algn="just">
              <a:lnSpc>
                <a:spcPct val="110000"/>
              </a:lnSpc>
              <a:buNone/>
            </a:pPr>
            <a:r>
              <a:rPr lang="en-US" sz="2400" dirty="0">
                <a:solidFill>
                  <a:schemeClr val="tx1">
                    <a:lumMod val="85000"/>
                  </a:schemeClr>
                </a:solidFill>
              </a:rPr>
              <a:t>Hidden layer is where the computation of neurons  (weights and biases) are proceeding to produce a close to accurate output. It is called hidden because the input and output are obscure in the training dataset. In convolutional neural network, it composes of convolution layer, pooling layer and fully connected layer (Goodfellow, 2017).</a:t>
            </a:r>
          </a:p>
          <a:p>
            <a:pPr marL="0" indent="0" algn="just">
              <a:lnSpc>
                <a:spcPct val="110000"/>
              </a:lnSpc>
              <a:buNone/>
            </a:pPr>
            <a:r>
              <a:rPr lang="en-US" sz="2400" dirty="0">
                <a:solidFill>
                  <a:schemeClr val="tx1">
                    <a:lumMod val="85000"/>
                  </a:schemeClr>
                </a:solidFill>
              </a:rPr>
              <a:t>There are three layer that this project compose of.</a:t>
            </a:r>
          </a:p>
        </p:txBody>
      </p:sp>
    </p:spTree>
    <p:extLst>
      <p:ext uri="{BB962C8B-B14F-4D97-AF65-F5344CB8AC3E}">
        <p14:creationId xmlns:p14="http://schemas.microsoft.com/office/powerpoint/2010/main" val="2271572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58D09366-95BB-E02A-0C39-1DD712D56353}"/>
              </a:ext>
            </a:extLst>
          </p:cNvPr>
          <p:cNvSpPr>
            <a:spLocks noGrp="1"/>
          </p:cNvSpPr>
          <p:nvPr>
            <p:ph type="title"/>
          </p:nvPr>
        </p:nvSpPr>
        <p:spPr>
          <a:xfrm>
            <a:off x="720000" y="619200"/>
            <a:ext cx="6911974" cy="1477328"/>
          </a:xfrm>
        </p:spPr>
        <p:txBody>
          <a:bodyPr wrap="square" anchor="ctr">
            <a:normAutofit/>
          </a:bodyPr>
          <a:lstStyle/>
          <a:p>
            <a:pPr marL="914400" indent="-914400">
              <a:buAutoNum type="arabicPeriod"/>
            </a:pPr>
            <a:r>
              <a:rPr lang="en-US" sz="4800" dirty="0"/>
              <a:t>Convolution Layer</a:t>
            </a:r>
            <a:endParaRPr lang="en-US" dirty="0"/>
          </a:p>
        </p:txBody>
      </p:sp>
      <p:sp>
        <p:nvSpPr>
          <p:cNvPr id="3" name="Content Placeholder 2">
            <a:extLst>
              <a:ext uri="{FF2B5EF4-FFF2-40B4-BE49-F238E27FC236}">
                <a16:creationId xmlns:a16="http://schemas.microsoft.com/office/drawing/2014/main" id="{4568C371-4804-9B91-32D3-B11675E088ED}"/>
              </a:ext>
            </a:extLst>
          </p:cNvPr>
          <p:cNvSpPr>
            <a:spLocks noGrp="1"/>
          </p:cNvSpPr>
          <p:nvPr>
            <p:ph idx="1"/>
          </p:nvPr>
        </p:nvSpPr>
        <p:spPr>
          <a:xfrm>
            <a:off x="720000" y="2095902"/>
            <a:ext cx="7041371" cy="3216273"/>
          </a:xfrm>
        </p:spPr>
        <p:txBody>
          <a:bodyPr vert="horz" lIns="0" tIns="0" rIns="0" bIns="0" rtlCol="0" anchor="t">
            <a:normAutofit fontScale="92500" lnSpcReduction="10000"/>
          </a:bodyPr>
          <a:lstStyle/>
          <a:p>
            <a:pPr marL="0" indent="0" algn="just">
              <a:buNone/>
            </a:pPr>
            <a:r>
              <a:rPr lang="en-US" sz="2400" dirty="0">
                <a:solidFill>
                  <a:schemeClr val="tx1">
                    <a:lumMod val="85000"/>
                  </a:schemeClr>
                </a:solidFill>
                <a:latin typeface="Sagona Book"/>
                <a:cs typeface="Times New Roman"/>
              </a:rPr>
              <a:t>The feature extraction stage that processes two functions by means of a kernel or filter to produce a new function called feature map  (</a:t>
            </a:r>
            <a:r>
              <a:rPr lang="en-US" sz="2400" dirty="0" err="1">
                <a:solidFill>
                  <a:schemeClr val="tx1">
                    <a:lumMod val="85000"/>
                  </a:schemeClr>
                </a:solidFill>
                <a:latin typeface="Sagona Book"/>
                <a:cs typeface="Times New Roman"/>
              </a:rPr>
              <a:t>Albawi</a:t>
            </a:r>
            <a:r>
              <a:rPr lang="en-US" sz="2400" dirty="0">
                <a:solidFill>
                  <a:schemeClr val="tx1">
                    <a:lumMod val="85000"/>
                  </a:schemeClr>
                </a:solidFill>
                <a:latin typeface="Sagona Book"/>
                <a:cs typeface="Times New Roman"/>
              </a:rPr>
              <a:t> et al., 2017).</a:t>
            </a:r>
            <a:endParaRPr lang="en-US" dirty="0">
              <a:solidFill>
                <a:schemeClr val="tx1">
                  <a:lumMod val="85000"/>
                </a:schemeClr>
              </a:solidFill>
            </a:endParaRPr>
          </a:p>
          <a:p>
            <a:pPr marL="0" indent="0" algn="just">
              <a:buNone/>
            </a:pPr>
            <a:r>
              <a:rPr lang="en-US" sz="2400" dirty="0">
                <a:solidFill>
                  <a:schemeClr val="tx1">
                    <a:lumMod val="85000"/>
                  </a:schemeClr>
                </a:solidFill>
                <a:latin typeface="Sagona Book"/>
                <a:cs typeface="Times New Roman"/>
              </a:rPr>
              <a:t>n this phase the filters were set to 32, 64, 96, 128 respectively with kernel size of 3x3, ‘same’ padding and Rectified Linear Unit (</a:t>
            </a:r>
            <a:r>
              <a:rPr lang="en-US" sz="2400" dirty="0" err="1">
                <a:solidFill>
                  <a:schemeClr val="tx1">
                    <a:lumMod val="85000"/>
                  </a:schemeClr>
                </a:solidFill>
                <a:latin typeface="Sagona Book"/>
                <a:cs typeface="Times New Roman"/>
              </a:rPr>
              <a:t>ReLU</a:t>
            </a:r>
            <a:r>
              <a:rPr lang="en-US" sz="2400" dirty="0">
                <a:solidFill>
                  <a:schemeClr val="tx1">
                    <a:lumMod val="85000"/>
                  </a:schemeClr>
                </a:solidFill>
                <a:latin typeface="Sagona Book"/>
                <a:cs typeface="Times New Roman"/>
              </a:rPr>
              <a:t>) as activation function. </a:t>
            </a:r>
            <a:endParaRPr lang="en-US" sz="2400">
              <a:solidFill>
                <a:schemeClr val="tx1">
                  <a:lumMod val="85000"/>
                </a:schemeClr>
              </a:solidFill>
            </a:endParaRPr>
          </a:p>
          <a:p>
            <a:endParaRPr lang="en-US"/>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826647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2CFC77EA-8031-4F2C-05A9-A228C5708652}"/>
              </a:ext>
            </a:extLst>
          </p:cNvPr>
          <p:cNvSpPr>
            <a:spLocks noGrp="1"/>
          </p:cNvSpPr>
          <p:nvPr>
            <p:ph type="title"/>
          </p:nvPr>
        </p:nvSpPr>
        <p:spPr>
          <a:xfrm>
            <a:off x="3367879" y="417917"/>
            <a:ext cx="4991961" cy="1477328"/>
          </a:xfrm>
        </p:spPr>
        <p:txBody>
          <a:bodyPr wrap="square" anchor="ctr">
            <a:normAutofit/>
          </a:bodyPr>
          <a:lstStyle/>
          <a:p>
            <a:r>
              <a:rPr lang="en-US" sz="4800" dirty="0"/>
              <a:t>2. Pooling Layer</a:t>
            </a:r>
          </a:p>
        </p:txBody>
      </p:sp>
      <p:sp>
        <p:nvSpPr>
          <p:cNvPr id="41"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70A2EE0-21CD-7AB5-EF7F-FF68FBCA9012}"/>
              </a:ext>
            </a:extLst>
          </p:cNvPr>
          <p:cNvSpPr>
            <a:spLocks noGrp="1"/>
          </p:cNvSpPr>
          <p:nvPr>
            <p:ph idx="1"/>
          </p:nvPr>
        </p:nvSpPr>
        <p:spPr>
          <a:xfrm>
            <a:off x="3122291" y="1894619"/>
            <a:ext cx="8284375" cy="3892008"/>
          </a:xfrm>
        </p:spPr>
        <p:txBody>
          <a:bodyPr vert="horz" lIns="0" tIns="0" rIns="0" bIns="0" rtlCol="0" anchor="t">
            <a:noAutofit/>
          </a:bodyPr>
          <a:lstStyle/>
          <a:p>
            <a:pPr marL="0" indent="0" algn="just">
              <a:lnSpc>
                <a:spcPct val="110000"/>
              </a:lnSpc>
              <a:buNone/>
            </a:pPr>
            <a:r>
              <a:rPr lang="en-US" sz="2200" dirty="0">
                <a:latin typeface="Sagona Book"/>
                <a:cs typeface="Times New Roman"/>
              </a:rPr>
              <a:t>Pooling layer reduces the dimensionality of the feature map to reduce computing time and tackle overfitting. On the process of dimensional reduction, the neurons are being subjected to invariance translation or producing an output layer that emphasizes the important portion of the input layer with minor changes to the principal value (Brownlee, 2019). </a:t>
            </a:r>
            <a:endParaRPr lang="en-US" sz="2200" dirty="0">
              <a:solidFill>
                <a:srgbClr val="FFFFFF">
                  <a:alpha val="58000"/>
                </a:srgbClr>
              </a:solidFill>
              <a:latin typeface="Sagona Book"/>
            </a:endParaRPr>
          </a:p>
          <a:p>
            <a:pPr marL="0" indent="0" algn="just">
              <a:lnSpc>
                <a:spcPct val="110000"/>
              </a:lnSpc>
              <a:buNone/>
            </a:pPr>
            <a:r>
              <a:rPr lang="en-US" sz="2200" dirty="0"/>
              <a:t>In this stage Max pooling is used that acquire the maximum value from the previous layer. The window size is 2x2 with the stride of 2 pixel.</a:t>
            </a:r>
            <a:endParaRPr lang="en-US" sz="2200" dirty="0">
              <a:solidFill>
                <a:srgbClr val="FFFFFF">
                  <a:alpha val="58000"/>
                </a:srgbClr>
              </a:solidFill>
            </a:endParaRPr>
          </a:p>
        </p:txBody>
      </p:sp>
    </p:spTree>
    <p:extLst>
      <p:ext uri="{BB962C8B-B14F-4D97-AF65-F5344CB8AC3E}">
        <p14:creationId xmlns:p14="http://schemas.microsoft.com/office/powerpoint/2010/main" val="31407948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96C7C57A-8E6F-F332-9782-1D867ECA066C}"/>
              </a:ext>
            </a:extLst>
          </p:cNvPr>
          <p:cNvSpPr>
            <a:spLocks noGrp="1"/>
          </p:cNvSpPr>
          <p:nvPr>
            <p:ph type="title"/>
          </p:nvPr>
        </p:nvSpPr>
        <p:spPr>
          <a:xfrm>
            <a:off x="720000" y="619200"/>
            <a:ext cx="6911974" cy="1477328"/>
          </a:xfrm>
        </p:spPr>
        <p:txBody>
          <a:bodyPr wrap="square" anchor="ctr">
            <a:normAutofit/>
          </a:bodyPr>
          <a:lstStyle/>
          <a:p>
            <a:r>
              <a:rPr lang="en-US" sz="4800" dirty="0"/>
              <a:t>3. Fully Connected Layer</a:t>
            </a:r>
          </a:p>
        </p:txBody>
      </p:sp>
      <p:sp>
        <p:nvSpPr>
          <p:cNvPr id="3" name="Content Placeholder 2">
            <a:extLst>
              <a:ext uri="{FF2B5EF4-FFF2-40B4-BE49-F238E27FC236}">
                <a16:creationId xmlns:a16="http://schemas.microsoft.com/office/drawing/2014/main" id="{69543007-730B-1289-CA68-0B7092FB0706}"/>
              </a:ext>
            </a:extLst>
          </p:cNvPr>
          <p:cNvSpPr>
            <a:spLocks noGrp="1"/>
          </p:cNvSpPr>
          <p:nvPr>
            <p:ph idx="1"/>
          </p:nvPr>
        </p:nvSpPr>
        <p:spPr>
          <a:xfrm>
            <a:off x="720000" y="1966506"/>
            <a:ext cx="7429559" cy="3661971"/>
          </a:xfrm>
        </p:spPr>
        <p:txBody>
          <a:bodyPr vert="horz" lIns="0" tIns="0" rIns="0" bIns="0" rtlCol="0" anchor="t">
            <a:normAutofit/>
          </a:bodyPr>
          <a:lstStyle/>
          <a:p>
            <a:pPr marL="0" indent="0" algn="just">
              <a:buNone/>
            </a:pPr>
            <a:r>
              <a:rPr lang="en-US" sz="2400" dirty="0">
                <a:solidFill>
                  <a:schemeClr val="tx1">
                    <a:lumMod val="85000"/>
                  </a:schemeClr>
                </a:solidFill>
              </a:rPr>
              <a:t>The stage in Convolution Neural Network where the flatten vector from previous layer is transform into a single vector by performing vector transformation which consist of 1 affine function and 1 Non-Linear function (Nikhil, 2017).</a:t>
            </a:r>
            <a:endParaRPr lang="en-US" dirty="0">
              <a:solidFill>
                <a:schemeClr val="tx1">
                  <a:lumMod val="85000"/>
                </a:schemeClr>
              </a:solidFill>
            </a:endParaRPr>
          </a:p>
          <a:p>
            <a:pPr marL="0" indent="0" algn="just">
              <a:buNone/>
            </a:pPr>
            <a:r>
              <a:rPr lang="en-US" sz="2400" dirty="0">
                <a:solidFill>
                  <a:schemeClr val="tx1">
                    <a:lumMod val="85000"/>
                  </a:schemeClr>
                </a:solidFill>
              </a:rPr>
              <a:t>Two Fully connected layer were constructed with </a:t>
            </a:r>
            <a:r>
              <a:rPr lang="en-US" sz="2400" dirty="0" err="1">
                <a:solidFill>
                  <a:schemeClr val="tx1">
                    <a:lumMod val="85000"/>
                  </a:schemeClr>
                </a:solidFill>
              </a:rPr>
              <a:t>Relu</a:t>
            </a:r>
            <a:r>
              <a:rPr lang="en-US" sz="2400" dirty="0">
                <a:solidFill>
                  <a:schemeClr val="tx1">
                    <a:lumMod val="85000"/>
                  </a:schemeClr>
                </a:solidFill>
              </a:rPr>
              <a:t> as the activation function with a dropout of 0.8 to minimize overfitting.</a:t>
            </a:r>
            <a:endParaRPr lang="en-US" dirty="0">
              <a:solidFill>
                <a:schemeClr val="tx1">
                  <a:lumMod val="85000"/>
                </a:schemeClr>
              </a:solidFill>
            </a:endParaRPr>
          </a:p>
        </p:txBody>
      </p:sp>
      <p:sp>
        <p:nvSpPr>
          <p:cNvPr id="46"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535083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CA6CD569-E288-852C-2582-2448182B621B}"/>
              </a:ext>
            </a:extLst>
          </p:cNvPr>
          <p:cNvSpPr>
            <a:spLocks noGrp="1"/>
          </p:cNvSpPr>
          <p:nvPr>
            <p:ph type="title"/>
          </p:nvPr>
        </p:nvSpPr>
        <p:spPr>
          <a:xfrm>
            <a:off x="3310370" y="662332"/>
            <a:ext cx="4991961" cy="1477328"/>
          </a:xfrm>
        </p:spPr>
        <p:txBody>
          <a:bodyPr wrap="square" anchor="ctr">
            <a:normAutofit/>
          </a:bodyPr>
          <a:lstStyle/>
          <a:p>
            <a:r>
              <a:rPr lang="en-US" sz="4800" dirty="0"/>
              <a:t>Output layer</a:t>
            </a:r>
          </a:p>
        </p:txBody>
      </p:sp>
      <p:sp>
        <p:nvSpPr>
          <p:cNvPr id="3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72BA2F78-2C38-0E92-9205-17A660791DB8}"/>
              </a:ext>
            </a:extLst>
          </p:cNvPr>
          <p:cNvSpPr>
            <a:spLocks noGrp="1"/>
          </p:cNvSpPr>
          <p:nvPr>
            <p:ph idx="1"/>
          </p:nvPr>
        </p:nvSpPr>
        <p:spPr>
          <a:xfrm>
            <a:off x="3309196" y="2139034"/>
            <a:ext cx="7752415" cy="3216273"/>
          </a:xfrm>
        </p:spPr>
        <p:txBody>
          <a:bodyPr vert="horz" lIns="0" tIns="0" rIns="0" bIns="0" rtlCol="0" anchor="t">
            <a:normAutofit/>
          </a:bodyPr>
          <a:lstStyle/>
          <a:p>
            <a:pPr marL="0" indent="0" algn="just">
              <a:buNone/>
            </a:pPr>
            <a:r>
              <a:rPr lang="en-US" sz="2400" dirty="0">
                <a:solidFill>
                  <a:srgbClr val="FFFFFF">
                    <a:alpha val="58000"/>
                  </a:srgbClr>
                </a:solidFill>
              </a:rPr>
              <a:t>This is the final layer of the Neural Network which shows the  final output from the previous layer with the computed probability for each label category.</a:t>
            </a:r>
          </a:p>
          <a:p>
            <a:pPr marL="0" indent="0" algn="just">
              <a:buNone/>
            </a:pPr>
            <a:r>
              <a:rPr lang="en-US" sz="2400" dirty="0">
                <a:solidFill>
                  <a:srgbClr val="FFFFFF">
                    <a:alpha val="58000"/>
                  </a:srgbClr>
                </a:solidFill>
              </a:rPr>
              <a:t> As for this project, the 20 species of flower were use as a label to produce the dense image features with </a:t>
            </a:r>
            <a:r>
              <a:rPr lang="en-US" sz="2400" dirty="0" err="1">
                <a:solidFill>
                  <a:srgbClr val="FFFFFF">
                    <a:alpha val="58000"/>
                  </a:srgbClr>
                </a:solidFill>
              </a:rPr>
              <a:t>softmax</a:t>
            </a:r>
            <a:r>
              <a:rPr lang="en-US" sz="2400" dirty="0">
                <a:solidFill>
                  <a:srgbClr val="FFFFFF">
                    <a:alpha val="58000"/>
                  </a:srgbClr>
                </a:solidFill>
              </a:rPr>
              <a:t> as the activation function.</a:t>
            </a:r>
          </a:p>
        </p:txBody>
      </p:sp>
    </p:spTree>
    <p:extLst>
      <p:ext uri="{BB962C8B-B14F-4D97-AF65-F5344CB8AC3E}">
        <p14:creationId xmlns:p14="http://schemas.microsoft.com/office/powerpoint/2010/main" val="4016493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0" name="Rectangle 22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2" name="Rectangle 231">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5373C-2BBD-371E-9380-33976214CA24}"/>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100000"/>
              </a:lnSpc>
            </a:pPr>
            <a:r>
              <a:rPr lang="en-US" sz="5600" spc="-100" dirty="0"/>
              <a:t>Data Preparation</a:t>
            </a:r>
          </a:p>
        </p:txBody>
      </p:sp>
      <p:grpSp>
        <p:nvGrpSpPr>
          <p:cNvPr id="236" name="Group 23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23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41" name="Group 24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4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Picture 7">
            <a:extLst>
              <a:ext uri="{FF2B5EF4-FFF2-40B4-BE49-F238E27FC236}">
                <a16:creationId xmlns:a16="http://schemas.microsoft.com/office/drawing/2014/main" id="{0132AACE-CCDD-545C-20E2-81559ADEE7F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833" r="14200"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
        <p:nvSpPr>
          <p:cNvPr id="8" name="TextBox 7">
            <a:extLst>
              <a:ext uri="{FF2B5EF4-FFF2-40B4-BE49-F238E27FC236}">
                <a16:creationId xmlns:a16="http://schemas.microsoft.com/office/drawing/2014/main" id="{4A2A126E-BCEC-4D70-FAC0-92A4FFF2C887}"/>
              </a:ext>
            </a:extLst>
          </p:cNvPr>
          <p:cNvSpPr txBox="1"/>
          <p:nvPr/>
        </p:nvSpPr>
        <p:spPr>
          <a:xfrm>
            <a:off x="9469781" y="6657945"/>
            <a:ext cx="272221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7434016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0">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12">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413DD77C-D533-D921-E814-1B21D45E4B85}"/>
              </a:ext>
            </a:extLst>
          </p:cNvPr>
          <p:cNvSpPr>
            <a:spLocks noGrp="1"/>
          </p:cNvSpPr>
          <p:nvPr>
            <p:ph type="title"/>
          </p:nvPr>
        </p:nvSpPr>
        <p:spPr>
          <a:xfrm>
            <a:off x="720000" y="489804"/>
            <a:ext cx="6911974" cy="1477328"/>
          </a:xfrm>
        </p:spPr>
        <p:txBody>
          <a:bodyPr vert="horz" wrap="square" lIns="0" tIns="0" rIns="0" bIns="0" rtlCol="0" anchor="ctr" anchorCtr="0">
            <a:normAutofit/>
          </a:bodyPr>
          <a:lstStyle/>
          <a:p>
            <a:pPr>
              <a:lnSpc>
                <a:spcPct val="100000"/>
              </a:lnSpc>
            </a:pPr>
            <a:r>
              <a:rPr lang="en-US" sz="4800" dirty="0"/>
              <a:t>Data Normalization</a:t>
            </a:r>
          </a:p>
        </p:txBody>
      </p:sp>
      <p:sp>
        <p:nvSpPr>
          <p:cNvPr id="4" name="Content Placeholder 3">
            <a:extLst>
              <a:ext uri="{FF2B5EF4-FFF2-40B4-BE49-F238E27FC236}">
                <a16:creationId xmlns:a16="http://schemas.microsoft.com/office/drawing/2014/main" id="{C8563A2C-8BC2-B5E4-F145-C5E08BD038F2}"/>
              </a:ext>
            </a:extLst>
          </p:cNvPr>
          <p:cNvSpPr>
            <a:spLocks noGrp="1"/>
          </p:cNvSpPr>
          <p:nvPr>
            <p:ph sz="half" idx="2"/>
          </p:nvPr>
        </p:nvSpPr>
        <p:spPr>
          <a:xfrm>
            <a:off x="720000" y="1966505"/>
            <a:ext cx="7429559" cy="3963895"/>
          </a:xfrm>
        </p:spPr>
        <p:txBody>
          <a:bodyPr vert="horz" lIns="0" tIns="0" rIns="0" bIns="0" rtlCol="0" anchor="t">
            <a:normAutofit/>
          </a:bodyPr>
          <a:lstStyle/>
          <a:p>
            <a:pPr marL="0" indent="0" algn="just">
              <a:buNone/>
            </a:pPr>
            <a:r>
              <a:rPr lang="en-US" sz="2400" dirty="0">
                <a:solidFill>
                  <a:schemeClr val="tx1">
                    <a:lumMod val="75000"/>
                  </a:schemeClr>
                </a:solidFill>
              </a:rPr>
              <a:t>Data normalization is a necessary step to create a similar scale of the input data ranging from 0 to 1 for optimization and to improve learning rate of the model (Brownlee J., 2019). </a:t>
            </a:r>
          </a:p>
          <a:p>
            <a:pPr marL="0" indent="0" algn="just">
              <a:buNone/>
            </a:pPr>
            <a:r>
              <a:rPr lang="en-US" sz="2400" dirty="0">
                <a:solidFill>
                  <a:schemeClr val="tx1">
                    <a:lumMod val="75000"/>
                  </a:schemeClr>
                </a:solidFill>
              </a:rPr>
              <a:t>OpenCV's normalize function is utilize to carry out this process. </a:t>
            </a:r>
            <a:r>
              <a:rPr lang="en-US" sz="2400" dirty="0">
                <a:solidFill>
                  <a:schemeClr val="tx1">
                    <a:lumMod val="75000"/>
                  </a:schemeClr>
                </a:solidFill>
                <a:ea typeface="+mn-lt"/>
                <a:cs typeface="+mn-lt"/>
              </a:rPr>
              <a:t>This function centers the data by subtracting the dataset mean and divide them by the standard deviation.</a:t>
            </a:r>
          </a:p>
        </p:txBody>
      </p:sp>
      <p:sp>
        <p:nvSpPr>
          <p:cNvPr id="33"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14854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0945E-2E45-DB3A-F134-A7CE5FF9CDF7}"/>
              </a:ext>
            </a:extLst>
          </p:cNvPr>
          <p:cNvSpPr>
            <a:spLocks noGrp="1"/>
          </p:cNvSpPr>
          <p:nvPr>
            <p:ph type="ctrTitle"/>
          </p:nvPr>
        </p:nvSpPr>
        <p:spPr>
          <a:xfrm>
            <a:off x="720000" y="1449389"/>
            <a:ext cx="5015638" cy="2075012"/>
          </a:xfrm>
        </p:spPr>
        <p:txBody>
          <a:bodyPr>
            <a:normAutofit/>
          </a:bodyPr>
          <a:lstStyle/>
          <a:p>
            <a:r>
              <a:rPr lang="en-US" dirty="0"/>
              <a:t>What if you are searching for a sunflower</a:t>
            </a:r>
          </a:p>
        </p:txBody>
      </p:sp>
      <p:sp>
        <p:nvSpPr>
          <p:cNvPr id="3" name="Subtitle 2">
            <a:extLst>
              <a:ext uri="{FF2B5EF4-FFF2-40B4-BE49-F238E27FC236}">
                <a16:creationId xmlns:a16="http://schemas.microsoft.com/office/drawing/2014/main" id="{9D4D955D-5034-2642-2615-5837845C0D7E}"/>
              </a:ext>
            </a:extLst>
          </p:cNvPr>
          <p:cNvSpPr>
            <a:spLocks noGrp="1"/>
          </p:cNvSpPr>
          <p:nvPr>
            <p:ph type="subTitle" idx="1"/>
          </p:nvPr>
        </p:nvSpPr>
        <p:spPr>
          <a:xfrm>
            <a:off x="720000" y="3830398"/>
            <a:ext cx="5015638" cy="1219439"/>
          </a:xfrm>
        </p:spPr>
        <p:txBody>
          <a:bodyPr vert="horz" lIns="0" tIns="0" rIns="0" bIns="0" rtlCol="0" anchor="t">
            <a:normAutofit/>
          </a:bodyPr>
          <a:lstStyle/>
          <a:p>
            <a:pPr>
              <a:lnSpc>
                <a:spcPct val="110000"/>
              </a:lnSpc>
            </a:pPr>
            <a:r>
              <a:rPr lang="en-US" sz="2000" dirty="0">
                <a:solidFill>
                  <a:schemeClr val="tx1">
                    <a:lumMod val="85000"/>
                  </a:schemeClr>
                </a:solidFill>
              </a:rPr>
              <a:t>And you were given a dozen of photograph that is similar to sunflower...</a:t>
            </a:r>
            <a:endParaRPr lang="en-US">
              <a:solidFill>
                <a:srgbClr val="FFFFFF">
                  <a:alpha val="58000"/>
                </a:srgbClr>
              </a:solidFill>
            </a:endParaRPr>
          </a:p>
          <a:p>
            <a:pPr>
              <a:lnSpc>
                <a:spcPct val="110000"/>
              </a:lnSpc>
            </a:pPr>
            <a:r>
              <a:rPr lang="en-US" sz="2000" dirty="0">
                <a:solidFill>
                  <a:schemeClr val="tx1">
                    <a:lumMod val="85000"/>
                  </a:schemeClr>
                </a:solidFill>
              </a:rPr>
              <a:t>How will you differentiate which one?</a:t>
            </a:r>
          </a:p>
        </p:txBody>
      </p:sp>
      <p:grpSp>
        <p:nvGrpSpPr>
          <p:cNvPr id="88" name="Group 87">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89"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0"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1"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93" name="Group 92">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94"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5"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6"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4" descr="Beautiful sunflowers">
            <a:extLst>
              <a:ext uri="{FF2B5EF4-FFF2-40B4-BE49-F238E27FC236}">
                <a16:creationId xmlns:a16="http://schemas.microsoft.com/office/drawing/2014/main" id="{714819E0-3736-99D9-6525-AE5A463A03A3}"/>
              </a:ext>
            </a:extLst>
          </p:cNvPr>
          <p:cNvPicPr>
            <a:picLocks noChangeAspect="1"/>
          </p:cNvPicPr>
          <p:nvPr/>
        </p:nvPicPr>
        <p:blipFill rotWithShape="1">
          <a:blip r:embed="rId2"/>
          <a:srcRect l="19736" r="12553"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313543607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par>
                                <p:cTn id="9" presetID="3" presetClass="entr" presetSubtype="10" fill="hold" grpId="0" nodeType="with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150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A4EDC13D-4ABA-EF55-3B28-5962D172BEBE}"/>
              </a:ext>
            </a:extLst>
          </p:cNvPr>
          <p:cNvSpPr>
            <a:spLocks noGrp="1"/>
          </p:cNvSpPr>
          <p:nvPr>
            <p:ph type="title"/>
          </p:nvPr>
        </p:nvSpPr>
        <p:spPr>
          <a:xfrm>
            <a:off x="3770445" y="791728"/>
            <a:ext cx="4991961" cy="1477328"/>
          </a:xfrm>
        </p:spPr>
        <p:txBody>
          <a:bodyPr vert="horz" wrap="square" lIns="0" tIns="0" rIns="0" bIns="0" rtlCol="0" anchor="ctr" anchorCtr="0">
            <a:normAutofit/>
          </a:bodyPr>
          <a:lstStyle/>
          <a:p>
            <a:pPr>
              <a:lnSpc>
                <a:spcPct val="100000"/>
              </a:lnSpc>
            </a:pPr>
            <a:r>
              <a:rPr lang="en-US" sz="4800" dirty="0"/>
              <a:t>One Hot Encoding</a:t>
            </a:r>
          </a:p>
        </p:txBody>
      </p:sp>
      <p:sp>
        <p:nvSpPr>
          <p:cNvPr id="3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Content Placeholder 3">
            <a:extLst>
              <a:ext uri="{FF2B5EF4-FFF2-40B4-BE49-F238E27FC236}">
                <a16:creationId xmlns:a16="http://schemas.microsoft.com/office/drawing/2014/main" id="{E8120DAD-50F6-F88D-324E-B8CD230EE035}"/>
              </a:ext>
            </a:extLst>
          </p:cNvPr>
          <p:cNvSpPr>
            <a:spLocks noGrp="1"/>
          </p:cNvSpPr>
          <p:nvPr>
            <p:ph sz="half" idx="2"/>
          </p:nvPr>
        </p:nvSpPr>
        <p:spPr>
          <a:xfrm>
            <a:off x="3769272" y="2498468"/>
            <a:ext cx="6932904" cy="3216273"/>
          </a:xfrm>
        </p:spPr>
        <p:txBody>
          <a:bodyPr vert="horz" lIns="0" tIns="0" rIns="0" bIns="0" rtlCol="0" anchor="t">
            <a:noAutofit/>
          </a:bodyPr>
          <a:lstStyle/>
          <a:p>
            <a:pPr marL="0" indent="0" algn="just">
              <a:buNone/>
            </a:pPr>
            <a:r>
              <a:rPr lang="en-US" sz="2400" dirty="0">
                <a:solidFill>
                  <a:schemeClr val="tx1">
                    <a:lumMod val="85000"/>
                  </a:schemeClr>
                </a:solidFill>
              </a:rPr>
              <a:t>One Hot Encoding is done to transform categorical data into numerical value. Further, setup the label for true value to use as a basis for  probability classification (Gulli and Pal, 2017).</a:t>
            </a:r>
            <a:endParaRPr lang="en-US" dirty="0">
              <a:solidFill>
                <a:schemeClr val="tx1">
                  <a:lumMod val="85000"/>
                </a:schemeClr>
              </a:solidFill>
            </a:endParaRPr>
          </a:p>
          <a:p>
            <a:pPr marL="0" indent="0" algn="just">
              <a:buNone/>
            </a:pPr>
            <a:r>
              <a:rPr lang="en-US" sz="2400" dirty="0" err="1">
                <a:solidFill>
                  <a:schemeClr val="tx1">
                    <a:lumMod val="85000"/>
                  </a:schemeClr>
                </a:solidFill>
              </a:rPr>
              <a:t>Sklearn</a:t>
            </a:r>
            <a:r>
              <a:rPr lang="en-US" sz="2400" dirty="0">
                <a:solidFill>
                  <a:schemeClr val="tx1">
                    <a:lumMod val="85000"/>
                  </a:schemeClr>
                </a:solidFill>
              </a:rPr>
              <a:t> preprocessing </a:t>
            </a:r>
            <a:r>
              <a:rPr lang="en-US" sz="2400" dirty="0" err="1">
                <a:solidFill>
                  <a:schemeClr val="tx1">
                    <a:lumMod val="85000"/>
                  </a:schemeClr>
                </a:solidFill>
              </a:rPr>
              <a:t>LabelEncoder</a:t>
            </a:r>
            <a:r>
              <a:rPr lang="en-US" sz="2400" dirty="0">
                <a:solidFill>
                  <a:schemeClr val="tx1">
                    <a:lumMod val="85000"/>
                  </a:schemeClr>
                </a:solidFill>
              </a:rPr>
              <a:t> is used to perform the process.</a:t>
            </a:r>
          </a:p>
          <a:p>
            <a:endParaRPr lang="en-US"/>
          </a:p>
        </p:txBody>
      </p:sp>
    </p:spTree>
    <p:extLst>
      <p:ext uri="{BB962C8B-B14F-4D97-AF65-F5344CB8AC3E}">
        <p14:creationId xmlns:p14="http://schemas.microsoft.com/office/powerpoint/2010/main" val="112659797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89C37CA5-20E0-7777-230D-D232656769DB}"/>
              </a:ext>
            </a:extLst>
          </p:cNvPr>
          <p:cNvSpPr>
            <a:spLocks noGrp="1"/>
          </p:cNvSpPr>
          <p:nvPr>
            <p:ph type="title"/>
          </p:nvPr>
        </p:nvSpPr>
        <p:spPr>
          <a:xfrm>
            <a:off x="720000" y="360408"/>
            <a:ext cx="6911974" cy="1031630"/>
          </a:xfrm>
        </p:spPr>
        <p:txBody>
          <a:bodyPr wrap="square" anchor="ctr">
            <a:normAutofit/>
          </a:bodyPr>
          <a:lstStyle/>
          <a:p>
            <a:r>
              <a:rPr lang="en-US" sz="4800" dirty="0">
                <a:ea typeface="+mj-lt"/>
                <a:cs typeface="+mj-lt"/>
              </a:rPr>
              <a:t>Data Augmentation</a:t>
            </a:r>
            <a:endParaRPr lang="en-US" sz="4800" dirty="0"/>
          </a:p>
        </p:txBody>
      </p:sp>
      <p:sp>
        <p:nvSpPr>
          <p:cNvPr id="3" name="Content Placeholder 2">
            <a:extLst>
              <a:ext uri="{FF2B5EF4-FFF2-40B4-BE49-F238E27FC236}">
                <a16:creationId xmlns:a16="http://schemas.microsoft.com/office/drawing/2014/main" id="{8F1D7D0E-3789-364C-3421-A11B3C2CBAD5}"/>
              </a:ext>
            </a:extLst>
          </p:cNvPr>
          <p:cNvSpPr>
            <a:spLocks noGrp="1"/>
          </p:cNvSpPr>
          <p:nvPr>
            <p:ph idx="1"/>
          </p:nvPr>
        </p:nvSpPr>
        <p:spPr>
          <a:xfrm>
            <a:off x="720000" y="1391412"/>
            <a:ext cx="7630842" cy="5114083"/>
          </a:xfrm>
        </p:spPr>
        <p:txBody>
          <a:bodyPr vert="horz" lIns="0" tIns="0" rIns="0" bIns="0" rtlCol="0" anchor="t">
            <a:noAutofit/>
          </a:bodyPr>
          <a:lstStyle/>
          <a:p>
            <a:pPr marL="0" indent="0" algn="just">
              <a:lnSpc>
                <a:spcPct val="100000"/>
              </a:lnSpc>
              <a:buNone/>
            </a:pPr>
            <a:r>
              <a:rPr lang="en-US" sz="2200" dirty="0">
                <a:solidFill>
                  <a:schemeClr val="tx1">
                    <a:lumMod val="85000"/>
                  </a:schemeClr>
                </a:solidFill>
              </a:rPr>
              <a:t>Data augmentation can help increase the size of the dataset and prevent overfitting  (</a:t>
            </a:r>
            <a:r>
              <a:rPr lang="en-US" sz="2200" dirty="0" err="1">
                <a:solidFill>
                  <a:schemeClr val="tx1">
                    <a:lumMod val="85000"/>
                  </a:schemeClr>
                </a:solidFill>
              </a:rPr>
              <a:t>Kusnetzky</a:t>
            </a:r>
            <a:r>
              <a:rPr lang="en-US" sz="2200" dirty="0">
                <a:solidFill>
                  <a:schemeClr val="tx1">
                    <a:lumMod val="85000"/>
                  </a:schemeClr>
                </a:solidFill>
              </a:rPr>
              <a:t>, 2011).</a:t>
            </a:r>
            <a:endParaRPr lang="en-US">
              <a:solidFill>
                <a:srgbClr val="FFFFFF">
                  <a:alpha val="58000"/>
                </a:srgbClr>
              </a:solidFill>
            </a:endParaRPr>
          </a:p>
          <a:p>
            <a:pPr marL="0" indent="0" algn="just">
              <a:lnSpc>
                <a:spcPct val="100000"/>
              </a:lnSpc>
              <a:buNone/>
            </a:pPr>
            <a:r>
              <a:rPr lang="en-US" sz="2200" err="1">
                <a:solidFill>
                  <a:schemeClr val="tx1">
                    <a:lumMod val="85000"/>
                  </a:schemeClr>
                </a:solidFill>
              </a:rPr>
              <a:t>Keras</a:t>
            </a:r>
            <a:r>
              <a:rPr lang="en-US" sz="2200" dirty="0">
                <a:solidFill>
                  <a:schemeClr val="tx1">
                    <a:lumMod val="85000"/>
                  </a:schemeClr>
                </a:solidFill>
              </a:rPr>
              <a:t> library has provided better access for augmenting data. </a:t>
            </a:r>
            <a:r>
              <a:rPr lang="en-US" sz="2200" err="1">
                <a:solidFill>
                  <a:schemeClr val="tx1">
                    <a:lumMod val="85000"/>
                  </a:schemeClr>
                </a:solidFill>
              </a:rPr>
              <a:t>ImageDataGenerator</a:t>
            </a:r>
            <a:r>
              <a:rPr lang="en-US" sz="2200" dirty="0">
                <a:solidFill>
                  <a:schemeClr val="tx1">
                    <a:lumMod val="85000"/>
                  </a:schemeClr>
                </a:solidFill>
              </a:rPr>
              <a:t> class has attributes to produce different orientation of input images. </a:t>
            </a:r>
            <a:endParaRPr lang="en-US" sz="2200">
              <a:solidFill>
                <a:schemeClr val="tx1">
                  <a:lumMod val="85000"/>
                </a:schemeClr>
              </a:solidFill>
            </a:endParaRPr>
          </a:p>
          <a:p>
            <a:pPr marL="0" indent="0" algn="just">
              <a:lnSpc>
                <a:spcPct val="150000"/>
              </a:lnSpc>
              <a:buNone/>
            </a:pPr>
            <a:r>
              <a:rPr lang="en-US" sz="2200" dirty="0">
                <a:solidFill>
                  <a:schemeClr val="tx1">
                    <a:lumMod val="85000"/>
                  </a:schemeClr>
                </a:solidFill>
                <a:latin typeface="Sagona Book"/>
                <a:cs typeface="Times New Roman"/>
              </a:rPr>
              <a:t>The following are used to augment each image: </a:t>
            </a:r>
          </a:p>
          <a:p>
            <a:pPr marL="342900" indent="-342900" algn="just">
              <a:lnSpc>
                <a:spcPct val="100000"/>
              </a:lnSpc>
            </a:pPr>
            <a:r>
              <a:rPr lang="en-US" sz="2200" dirty="0">
                <a:solidFill>
                  <a:schemeClr val="tx1">
                    <a:lumMod val="85000"/>
                  </a:schemeClr>
                </a:solidFill>
                <a:latin typeface="Sagona Book"/>
                <a:cs typeface="Times New Roman"/>
              </a:rPr>
              <a:t>random rotation of 0-to-180-degree angle</a:t>
            </a:r>
          </a:p>
          <a:p>
            <a:pPr marL="342900" indent="-342900" algn="just">
              <a:lnSpc>
                <a:spcPct val="100000"/>
              </a:lnSpc>
            </a:pPr>
            <a:r>
              <a:rPr lang="en-US" sz="2200" dirty="0">
                <a:solidFill>
                  <a:schemeClr val="tx1">
                    <a:lumMod val="85000"/>
                  </a:schemeClr>
                </a:solidFill>
                <a:latin typeface="Sagona Book"/>
                <a:cs typeface="Times New Roman"/>
              </a:rPr>
              <a:t>enlarge image by 25%</a:t>
            </a:r>
          </a:p>
          <a:p>
            <a:pPr marL="342900" indent="-342900" algn="just">
              <a:lnSpc>
                <a:spcPct val="100000"/>
              </a:lnSpc>
            </a:pPr>
            <a:r>
              <a:rPr lang="en-US" sz="2200" dirty="0">
                <a:solidFill>
                  <a:schemeClr val="tx1">
                    <a:lumMod val="85000"/>
                  </a:schemeClr>
                </a:solidFill>
                <a:latin typeface="Sagona Book"/>
                <a:cs typeface="Times New Roman"/>
              </a:rPr>
              <a:t>create shifted images by 10% vertically and horizontally</a:t>
            </a:r>
            <a:endParaRPr lang="en-US" dirty="0">
              <a:solidFill>
                <a:schemeClr val="tx1">
                  <a:lumMod val="85000"/>
                </a:schemeClr>
              </a:solidFill>
              <a:latin typeface="Sagona Book"/>
              <a:cs typeface="Times New Roman"/>
            </a:endParaRPr>
          </a:p>
          <a:p>
            <a:pPr marL="342900" indent="-342900" algn="just">
              <a:lnSpc>
                <a:spcPct val="100000"/>
              </a:lnSpc>
            </a:pPr>
            <a:r>
              <a:rPr lang="en-US" sz="2200" dirty="0">
                <a:solidFill>
                  <a:schemeClr val="tx1">
                    <a:lumMod val="85000"/>
                  </a:schemeClr>
                </a:solidFill>
                <a:latin typeface="Sagona Book"/>
                <a:cs typeface="Times New Roman"/>
              </a:rPr>
              <a:t>finally flipping the image horizontally</a:t>
            </a:r>
            <a:endParaRPr lang="en-US" dirty="0">
              <a:solidFill>
                <a:schemeClr val="tx1">
                  <a:lumMod val="85000"/>
                </a:schemeClr>
              </a:solidFill>
            </a:endParaRPr>
          </a:p>
          <a:p>
            <a:pPr marL="0" indent="0" algn="just">
              <a:buNone/>
            </a:pPr>
            <a:endParaRPr lang="en-US" sz="2200" dirty="0">
              <a:solidFill>
                <a:srgbClr val="FFFFFF">
                  <a:alpha val="58000"/>
                </a:srgbClr>
              </a:solidFill>
              <a:latin typeface="Sagona Book"/>
              <a:cs typeface="Times New Roman"/>
            </a:endParaRPr>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4310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CE045A-68D2-CDAD-C169-FE62A611EE59}"/>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100000"/>
              </a:lnSpc>
            </a:pPr>
            <a:r>
              <a:rPr lang="en-US" sz="5600" spc="-100"/>
              <a:t>Train and Test </a:t>
            </a:r>
          </a:p>
        </p:txBody>
      </p:sp>
      <p:grpSp>
        <p:nvGrpSpPr>
          <p:cNvPr id="77" name="Group 76">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78"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9"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80"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82" name="Group 81">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83"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84"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85"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Picture 7" descr="Water Lily Flower Free Stock Photo - Public Domain Pictures">
            <a:extLst>
              <a:ext uri="{FF2B5EF4-FFF2-40B4-BE49-F238E27FC236}">
                <a16:creationId xmlns:a16="http://schemas.microsoft.com/office/drawing/2014/main" id="{8A075D8B-9F13-5731-6103-834478CE44F9}"/>
              </a:ext>
            </a:extLst>
          </p:cNvPr>
          <p:cNvPicPr>
            <a:picLocks noGrp="1" noChangeAspect="1"/>
          </p:cNvPicPr>
          <p:nvPr>
            <p:ph idx="1"/>
          </p:nvPr>
        </p:nvPicPr>
        <p:blipFill rotWithShape="1">
          <a:blip r:embed="rId2"/>
          <a:srcRect l="23158" r="-1" b="-1"/>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42390939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28368898-0584-3A9B-7283-256C7E97E4A2}"/>
              </a:ext>
            </a:extLst>
          </p:cNvPr>
          <p:cNvSpPr>
            <a:spLocks noGrp="1"/>
          </p:cNvSpPr>
          <p:nvPr>
            <p:ph type="title"/>
          </p:nvPr>
        </p:nvSpPr>
        <p:spPr>
          <a:xfrm>
            <a:off x="720000" y="619200"/>
            <a:ext cx="6911974" cy="1477328"/>
          </a:xfrm>
        </p:spPr>
        <p:txBody>
          <a:bodyPr wrap="square" anchor="ctr">
            <a:normAutofit/>
          </a:bodyPr>
          <a:lstStyle/>
          <a:p>
            <a:endParaRPr lang="en-US" sz="3200" dirty="0"/>
          </a:p>
        </p:txBody>
      </p:sp>
      <p:sp>
        <p:nvSpPr>
          <p:cNvPr id="3" name="Content Placeholder 2">
            <a:extLst>
              <a:ext uri="{FF2B5EF4-FFF2-40B4-BE49-F238E27FC236}">
                <a16:creationId xmlns:a16="http://schemas.microsoft.com/office/drawing/2014/main" id="{0AFECC04-871D-8FD7-A9A7-58D098A6799D}"/>
              </a:ext>
            </a:extLst>
          </p:cNvPr>
          <p:cNvSpPr>
            <a:spLocks noGrp="1"/>
          </p:cNvSpPr>
          <p:nvPr>
            <p:ph idx="1"/>
          </p:nvPr>
        </p:nvSpPr>
        <p:spPr>
          <a:xfrm>
            <a:off x="720000" y="2397826"/>
            <a:ext cx="7228276" cy="3216273"/>
          </a:xfrm>
        </p:spPr>
        <p:txBody>
          <a:bodyPr vert="horz" lIns="0" tIns="0" rIns="0" bIns="0" rtlCol="0" anchor="t">
            <a:noAutofit/>
          </a:bodyPr>
          <a:lstStyle/>
          <a:p>
            <a:pPr marL="0" indent="0" algn="just">
              <a:buNone/>
            </a:pPr>
            <a:r>
              <a:rPr lang="en-US" sz="2400" dirty="0">
                <a:latin typeface="Sagona Book"/>
                <a:cs typeface="Times New Roman"/>
              </a:rPr>
              <a:t>Training and testing is a method used to measure the accuracy of the model. The training size for this project is 75% while 25% for testing.</a:t>
            </a:r>
            <a:endParaRPr lang="en-US" sz="2400" dirty="0">
              <a:solidFill>
                <a:srgbClr val="FFFFFF">
                  <a:alpha val="58000"/>
                </a:srgbClr>
              </a:solidFill>
              <a:cs typeface="Times New Roman"/>
            </a:endParaRPr>
          </a:p>
          <a:p>
            <a:pPr marL="0" indent="0">
              <a:buNone/>
            </a:pPr>
            <a:endParaRPr lang="en-US" dirty="0"/>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852929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69AAD-4FF1-F180-3382-D4F56738FDE1}"/>
              </a:ext>
            </a:extLst>
          </p:cNvPr>
          <p:cNvSpPr>
            <a:spLocks noGrp="1"/>
          </p:cNvSpPr>
          <p:nvPr>
            <p:ph type="title"/>
          </p:nvPr>
        </p:nvSpPr>
        <p:spPr>
          <a:xfrm>
            <a:off x="734377" y="1808823"/>
            <a:ext cx="5015638" cy="2075012"/>
          </a:xfrm>
        </p:spPr>
        <p:txBody>
          <a:bodyPr vert="horz" wrap="square" lIns="0" tIns="0" rIns="0" bIns="0" rtlCol="0" anchor="b" anchorCtr="0">
            <a:normAutofit fontScale="90000"/>
          </a:bodyPr>
          <a:lstStyle/>
          <a:p>
            <a:pPr algn="ctr">
              <a:lnSpc>
                <a:spcPct val="100000"/>
              </a:lnSpc>
            </a:pPr>
            <a:r>
              <a:rPr lang="en-US" sz="5600" spc="-100" dirty="0"/>
              <a:t>Tuning the </a:t>
            </a:r>
            <a:br>
              <a:rPr lang="en-US" sz="5600" spc="-100" dirty="0"/>
            </a:br>
            <a:r>
              <a:rPr lang="en-US" sz="5600" spc="-100" dirty="0"/>
              <a:t>Hyperparameters and training the model</a:t>
            </a:r>
          </a:p>
        </p:txBody>
      </p:sp>
      <p:grpSp>
        <p:nvGrpSpPr>
          <p:cNvPr id="24" name="Group 23">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25"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6"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9" name="Group 28">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30"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1"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2"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4" name="Picture 4" descr="White Daisy Flower Free Stock Photo - Public Domain Pictures">
            <a:extLst>
              <a:ext uri="{FF2B5EF4-FFF2-40B4-BE49-F238E27FC236}">
                <a16:creationId xmlns:a16="http://schemas.microsoft.com/office/drawing/2014/main" id="{A1AA79C6-92AF-4EC9-123F-9546E77AF7C6}"/>
              </a:ext>
            </a:extLst>
          </p:cNvPr>
          <p:cNvPicPr>
            <a:picLocks noChangeAspect="1"/>
          </p:cNvPicPr>
          <p:nvPr/>
        </p:nvPicPr>
        <p:blipFill rotWithShape="1">
          <a:blip r:embed="rId2"/>
          <a:srcRect l="13078" r="19210"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14541794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8C00D9EB-DBBA-BBAB-60C3-0A2096315416}"/>
              </a:ext>
            </a:extLst>
          </p:cNvPr>
          <p:cNvSpPr>
            <a:spLocks noGrp="1"/>
          </p:cNvSpPr>
          <p:nvPr>
            <p:ph type="title"/>
          </p:nvPr>
        </p:nvSpPr>
        <p:spPr>
          <a:xfrm>
            <a:off x="720000" y="619200"/>
            <a:ext cx="7918389" cy="2224950"/>
          </a:xfrm>
        </p:spPr>
        <p:txBody>
          <a:bodyPr vert="horz" wrap="square" lIns="0" tIns="0" rIns="0" bIns="0" rtlCol="0" anchor="ctr" anchorCtr="0">
            <a:noAutofit/>
          </a:bodyPr>
          <a:lstStyle/>
          <a:p>
            <a:r>
              <a:rPr lang="en-US" sz="4200" dirty="0">
                <a:ea typeface="+mj-lt"/>
                <a:cs typeface="+mj-lt"/>
              </a:rPr>
              <a:t>Hyperparameter tuning is the process of finding the optimal combination of those parameters that minimize cost functions (Gulli and Pal, 2017).</a:t>
            </a:r>
            <a:endParaRPr lang="en-US" sz="4200" dirty="0"/>
          </a:p>
          <a:p>
            <a:endParaRPr lang="en-US" sz="3200"/>
          </a:p>
        </p:txBody>
      </p:sp>
      <p:sp>
        <p:nvSpPr>
          <p:cNvPr id="3" name="Content Placeholder 2">
            <a:extLst>
              <a:ext uri="{FF2B5EF4-FFF2-40B4-BE49-F238E27FC236}">
                <a16:creationId xmlns:a16="http://schemas.microsoft.com/office/drawing/2014/main" id="{EB9C1A3E-FAC4-E992-0E1A-6076E68499DA}"/>
              </a:ext>
            </a:extLst>
          </p:cNvPr>
          <p:cNvSpPr>
            <a:spLocks noGrp="1"/>
          </p:cNvSpPr>
          <p:nvPr>
            <p:ph idx="1"/>
          </p:nvPr>
        </p:nvSpPr>
        <p:spPr>
          <a:xfrm>
            <a:off x="720000" y="2728506"/>
            <a:ext cx="6911975" cy="3216273"/>
          </a:xfrm>
        </p:spPr>
        <p:txBody>
          <a:bodyPr vert="horz" lIns="0" tIns="0" rIns="0" bIns="0" rtlCol="0" anchor="t">
            <a:normAutofit/>
          </a:bodyPr>
          <a:lstStyle/>
          <a:p>
            <a:pPr marL="0" indent="0">
              <a:buNone/>
            </a:pPr>
            <a:r>
              <a:rPr lang="en-US" sz="2400" dirty="0"/>
              <a:t>Heuristic tuned Hyperparameters for this task :</a:t>
            </a:r>
            <a:endParaRPr lang="en-US" sz="2400" dirty="0">
              <a:solidFill>
                <a:srgbClr val="FFFFFF">
                  <a:alpha val="58000"/>
                </a:srgbClr>
              </a:solidFill>
            </a:endParaRPr>
          </a:p>
          <a:p>
            <a:pPr marL="342900" indent="-342900"/>
            <a:r>
              <a:rPr lang="en-US" sz="2400" dirty="0"/>
              <a:t>Epochs  - [ 80, 100, 120 ]</a:t>
            </a:r>
            <a:endParaRPr lang="en-US" sz="2400" dirty="0">
              <a:solidFill>
                <a:srgbClr val="FFFFFF">
                  <a:alpha val="58000"/>
                </a:srgbClr>
              </a:solidFill>
            </a:endParaRPr>
          </a:p>
          <a:p>
            <a:pPr marL="342900" indent="-342900"/>
            <a:r>
              <a:rPr lang="en-US" sz="2400" dirty="0"/>
              <a:t>Batch Size - [ 50, 60, 64, 70 ]</a:t>
            </a:r>
            <a:endParaRPr lang="en-US" sz="2400" dirty="0">
              <a:solidFill>
                <a:srgbClr val="FFFFFF">
                  <a:alpha val="58000"/>
                </a:srgbClr>
              </a:solidFill>
            </a:endParaRPr>
          </a:p>
          <a:p>
            <a:pPr marL="342900" indent="-342900"/>
            <a:r>
              <a:rPr lang="en-US" sz="2400" dirty="0"/>
              <a:t>Learning Rate - [ 0.001, 0.002 ]</a:t>
            </a:r>
            <a:endParaRPr lang="en-US" sz="2400" dirty="0">
              <a:solidFill>
                <a:srgbClr val="FFFFFF">
                  <a:alpha val="58000"/>
                </a:srgbClr>
              </a:solidFill>
            </a:endParaRPr>
          </a:p>
          <a:p>
            <a:pPr marL="342900" indent="-342900"/>
            <a:r>
              <a:rPr lang="en-US" sz="2400" dirty="0">
                <a:solidFill>
                  <a:srgbClr val="FFFFFF">
                    <a:alpha val="58000"/>
                  </a:srgbClr>
                </a:solidFill>
              </a:rPr>
              <a:t>Dropout - [ 0.5, 0.6, 0.7, 0.8, 0.9 ]</a:t>
            </a:r>
            <a:endParaRPr lang="en-US" sz="2400" dirty="0"/>
          </a:p>
          <a:p>
            <a:pPr marL="342900" indent="-342900"/>
            <a:endParaRPr lang="en-US">
              <a:solidFill>
                <a:srgbClr val="FFFFFF">
                  <a:alpha val="58000"/>
                </a:srgbClr>
              </a:solidFill>
            </a:endParaRPr>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271242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6" dur="500"/>
                                        <p:tgtEl>
                                          <p:spTgt spid="3">
                                            <p:txEl>
                                              <p:pRg st="1" end="1"/>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500"/>
                                        <p:tgtEl>
                                          <p:spTgt spid="3">
                                            <p:txEl>
                                              <p:pRg st="2" end="2"/>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A34C8-4D36-D955-6A6D-87920F8798FC}"/>
              </a:ext>
            </a:extLst>
          </p:cNvPr>
          <p:cNvSpPr>
            <a:spLocks noGrp="1"/>
          </p:cNvSpPr>
          <p:nvPr>
            <p:ph type="title"/>
          </p:nvPr>
        </p:nvSpPr>
        <p:spPr>
          <a:xfrm>
            <a:off x="418076" y="475427"/>
            <a:ext cx="11404057" cy="1256679"/>
          </a:xfrm>
        </p:spPr>
        <p:txBody>
          <a:bodyPr wrap="square">
            <a:normAutofit fontScale="90000"/>
          </a:bodyPr>
          <a:lstStyle/>
          <a:p>
            <a:r>
              <a:rPr lang="en-US" sz="3600" dirty="0"/>
              <a:t>I created task for the Hyperparameter tuning that I found most suited to the model based on the previous experiments. The first 5 tuning is test with 70% training set then maximize it to 75% on the last 5 task.</a:t>
            </a:r>
          </a:p>
        </p:txBody>
      </p:sp>
      <p:sp useBgFill="1">
        <p:nvSpPr>
          <p:cNvPr id="55" name="Freeform: Shape 54">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4" name="Table 4">
            <a:extLst>
              <a:ext uri="{FF2B5EF4-FFF2-40B4-BE49-F238E27FC236}">
                <a16:creationId xmlns:a16="http://schemas.microsoft.com/office/drawing/2014/main" id="{318E4D3B-CF97-EF18-77FD-060297EC1340}"/>
              </a:ext>
            </a:extLst>
          </p:cNvPr>
          <p:cNvGraphicFramePr>
            <a:graphicFrameLocks noGrp="1"/>
          </p:cNvGraphicFramePr>
          <p:nvPr>
            <p:ph idx="1"/>
            <p:extLst>
              <p:ext uri="{D42A27DB-BD31-4B8C-83A1-F6EECF244321}">
                <p14:modId xmlns:p14="http://schemas.microsoft.com/office/powerpoint/2010/main" val="2908143424"/>
              </p:ext>
            </p:extLst>
          </p:nvPr>
        </p:nvGraphicFramePr>
        <p:xfrm>
          <a:off x="416943" y="2041584"/>
          <a:ext cx="11397431" cy="4514598"/>
        </p:xfrm>
        <a:graphic>
          <a:graphicData uri="http://schemas.openxmlformats.org/drawingml/2006/table">
            <a:tbl>
              <a:tblPr firstRow="1" bandRow="1">
                <a:tableStyleId>{5C22544A-7EE6-4342-B048-85BDC9FD1C3A}</a:tableStyleId>
              </a:tblPr>
              <a:tblGrid>
                <a:gridCol w="1598535">
                  <a:extLst>
                    <a:ext uri="{9D8B030D-6E8A-4147-A177-3AD203B41FA5}">
                      <a16:colId xmlns:a16="http://schemas.microsoft.com/office/drawing/2014/main" val="1657240312"/>
                    </a:ext>
                  </a:extLst>
                </a:gridCol>
                <a:gridCol w="1879533">
                  <a:extLst>
                    <a:ext uri="{9D8B030D-6E8A-4147-A177-3AD203B41FA5}">
                      <a16:colId xmlns:a16="http://schemas.microsoft.com/office/drawing/2014/main" val="1316367041"/>
                    </a:ext>
                  </a:extLst>
                </a:gridCol>
                <a:gridCol w="2333717">
                  <a:extLst>
                    <a:ext uri="{9D8B030D-6E8A-4147-A177-3AD203B41FA5}">
                      <a16:colId xmlns:a16="http://schemas.microsoft.com/office/drawing/2014/main" val="1945087210"/>
                    </a:ext>
                  </a:extLst>
                </a:gridCol>
                <a:gridCol w="3050412">
                  <a:extLst>
                    <a:ext uri="{9D8B030D-6E8A-4147-A177-3AD203B41FA5}">
                      <a16:colId xmlns:a16="http://schemas.microsoft.com/office/drawing/2014/main" val="2779478506"/>
                    </a:ext>
                  </a:extLst>
                </a:gridCol>
                <a:gridCol w="2535234">
                  <a:extLst>
                    <a:ext uri="{9D8B030D-6E8A-4147-A177-3AD203B41FA5}">
                      <a16:colId xmlns:a16="http://schemas.microsoft.com/office/drawing/2014/main" val="2993801088"/>
                    </a:ext>
                  </a:extLst>
                </a:gridCol>
              </a:tblGrid>
              <a:tr h="410418">
                <a:tc>
                  <a:txBody>
                    <a:bodyPr/>
                    <a:lstStyle/>
                    <a:p>
                      <a:pPr algn="ctr"/>
                      <a:r>
                        <a:rPr lang="en-US" sz="2000" dirty="0"/>
                        <a:t>Tasks</a:t>
                      </a:r>
                    </a:p>
                  </a:txBody>
                  <a:tcPr marL="96473" marR="96473" marT="48237" marB="48237" anchor="ctr"/>
                </a:tc>
                <a:tc>
                  <a:txBody>
                    <a:bodyPr/>
                    <a:lstStyle/>
                    <a:p>
                      <a:pPr algn="ctr"/>
                      <a:r>
                        <a:rPr lang="en-US" sz="2000" dirty="0"/>
                        <a:t>Epochs</a:t>
                      </a:r>
                    </a:p>
                  </a:txBody>
                  <a:tcPr marL="96473" marR="96473" marT="48237" marB="48237" anchor="ctr"/>
                </a:tc>
                <a:tc>
                  <a:txBody>
                    <a:bodyPr/>
                    <a:lstStyle/>
                    <a:p>
                      <a:pPr algn="ctr"/>
                      <a:r>
                        <a:rPr lang="en-US" sz="2000" dirty="0"/>
                        <a:t>Batch size</a:t>
                      </a:r>
                    </a:p>
                  </a:txBody>
                  <a:tcPr marL="96473" marR="96473" marT="48237" marB="48237" anchor="ctr"/>
                </a:tc>
                <a:tc>
                  <a:txBody>
                    <a:bodyPr/>
                    <a:lstStyle/>
                    <a:p>
                      <a:pPr algn="ctr"/>
                      <a:r>
                        <a:rPr lang="en-US" sz="2000" dirty="0"/>
                        <a:t>Learning Rate</a:t>
                      </a:r>
                    </a:p>
                  </a:txBody>
                  <a:tcPr marL="96473" marR="96473" marT="48237" marB="48237" anchor="ctr"/>
                </a:tc>
                <a:tc>
                  <a:txBody>
                    <a:bodyPr/>
                    <a:lstStyle/>
                    <a:p>
                      <a:pPr algn="ctr"/>
                      <a:r>
                        <a:rPr lang="en-US" sz="2000" dirty="0"/>
                        <a:t>Drop out (2 FC)</a:t>
                      </a:r>
                    </a:p>
                  </a:txBody>
                  <a:tcPr marL="96473" marR="96473" marT="48237" marB="48237" anchor="ctr"/>
                </a:tc>
                <a:extLst>
                  <a:ext uri="{0D108BD9-81ED-4DB2-BD59-A6C34878D82A}">
                    <a16:rowId xmlns:a16="http://schemas.microsoft.com/office/drawing/2014/main" val="2391063197"/>
                  </a:ext>
                </a:extLst>
              </a:tr>
              <a:tr h="410418">
                <a:tc>
                  <a:txBody>
                    <a:bodyPr/>
                    <a:lstStyle/>
                    <a:p>
                      <a:pPr algn="ctr"/>
                      <a:r>
                        <a:rPr lang="en-US" sz="2000" dirty="0"/>
                        <a:t>1 (70%)</a:t>
                      </a:r>
                    </a:p>
                  </a:txBody>
                  <a:tcPr marL="96473" marR="96473" marT="48237" marB="48237" anchor="ctr"/>
                </a:tc>
                <a:tc>
                  <a:txBody>
                    <a:bodyPr/>
                    <a:lstStyle/>
                    <a:p>
                      <a:pPr algn="ctr"/>
                      <a:r>
                        <a:rPr lang="en-US" sz="2000" dirty="0"/>
                        <a:t>100</a:t>
                      </a:r>
                    </a:p>
                  </a:txBody>
                  <a:tcPr marL="96473" marR="96473" marT="48237" marB="48237" anchor="ctr"/>
                </a:tc>
                <a:tc>
                  <a:txBody>
                    <a:bodyPr/>
                    <a:lstStyle/>
                    <a:p>
                      <a:pPr algn="ctr"/>
                      <a:r>
                        <a:rPr lang="en-US" sz="2000" dirty="0"/>
                        <a:t>64</a:t>
                      </a:r>
                    </a:p>
                  </a:txBody>
                  <a:tcPr marL="96473" marR="96473" marT="48237" marB="48237" anchor="ctr"/>
                </a:tc>
                <a:tc>
                  <a:txBody>
                    <a:bodyPr/>
                    <a:lstStyle/>
                    <a:p>
                      <a:pPr algn="ctr"/>
                      <a:r>
                        <a:rPr lang="en-US" sz="2000" dirty="0"/>
                        <a:t>0.001</a:t>
                      </a:r>
                    </a:p>
                  </a:txBody>
                  <a:tcPr marL="96473" marR="96473" marT="48237" marB="48237" anchor="ctr"/>
                </a:tc>
                <a:tc>
                  <a:txBody>
                    <a:bodyPr/>
                    <a:lstStyle/>
                    <a:p>
                      <a:pPr algn="ctr"/>
                      <a:r>
                        <a:rPr lang="en-US" sz="2000" dirty="0"/>
                        <a:t>[0.5, 0.8]</a:t>
                      </a:r>
                    </a:p>
                  </a:txBody>
                  <a:tcPr marL="96473" marR="96473" marT="48237" marB="48237" anchor="ctr"/>
                </a:tc>
                <a:extLst>
                  <a:ext uri="{0D108BD9-81ED-4DB2-BD59-A6C34878D82A}">
                    <a16:rowId xmlns:a16="http://schemas.microsoft.com/office/drawing/2014/main" val="1806635206"/>
                  </a:ext>
                </a:extLst>
              </a:tr>
              <a:tr h="410418">
                <a:tc>
                  <a:txBody>
                    <a:bodyPr/>
                    <a:lstStyle/>
                    <a:p>
                      <a:pPr lvl="0" algn="ctr">
                        <a:buNone/>
                      </a:pPr>
                      <a:r>
                        <a:rPr lang="en-US" sz="2000" dirty="0"/>
                        <a:t>2</a:t>
                      </a:r>
                    </a:p>
                  </a:txBody>
                  <a:tcPr marL="96473" marR="96473" marT="48236" marB="48236" anchor="ctr"/>
                </a:tc>
                <a:tc>
                  <a:txBody>
                    <a:bodyPr/>
                    <a:lstStyle/>
                    <a:p>
                      <a:pPr lvl="0" algn="ctr">
                        <a:buNone/>
                      </a:pPr>
                      <a:r>
                        <a:rPr lang="en-US" sz="2000" dirty="0"/>
                        <a:t>80</a:t>
                      </a:r>
                    </a:p>
                  </a:txBody>
                  <a:tcPr marL="96473" marR="96473" marT="48236" marB="48236" anchor="ctr"/>
                </a:tc>
                <a:tc>
                  <a:txBody>
                    <a:bodyPr/>
                    <a:lstStyle/>
                    <a:p>
                      <a:pPr lvl="0" algn="ctr">
                        <a:buNone/>
                      </a:pPr>
                      <a:r>
                        <a:rPr lang="en-US" sz="2000" dirty="0"/>
                        <a:t>50</a:t>
                      </a:r>
                    </a:p>
                  </a:txBody>
                  <a:tcPr marL="96473" marR="96473" marT="48236" marB="48236" anchor="ctr"/>
                </a:tc>
                <a:tc>
                  <a:txBody>
                    <a:bodyPr/>
                    <a:lstStyle/>
                    <a:p>
                      <a:pPr lvl="0" algn="ctr">
                        <a:buNone/>
                      </a:pPr>
                      <a:r>
                        <a:rPr lang="en-US" sz="2000" dirty="0"/>
                        <a:t>0.002</a:t>
                      </a:r>
                    </a:p>
                  </a:txBody>
                  <a:tcPr marL="96473" marR="96473" marT="48236" marB="48236" anchor="ctr"/>
                </a:tc>
                <a:tc>
                  <a:txBody>
                    <a:bodyPr/>
                    <a:lstStyle/>
                    <a:p>
                      <a:pPr lvl="0" algn="ctr">
                        <a:buNone/>
                      </a:pPr>
                      <a:r>
                        <a:rPr lang="en-US" sz="2000" dirty="0"/>
                        <a:t>[0.5, 0.8]</a:t>
                      </a:r>
                    </a:p>
                  </a:txBody>
                  <a:tcPr marL="96473" marR="96473" marT="48236" marB="48236" anchor="ctr"/>
                </a:tc>
                <a:extLst>
                  <a:ext uri="{0D108BD9-81ED-4DB2-BD59-A6C34878D82A}">
                    <a16:rowId xmlns:a16="http://schemas.microsoft.com/office/drawing/2014/main" val="2354056623"/>
                  </a:ext>
                </a:extLst>
              </a:tr>
              <a:tr h="410418">
                <a:tc>
                  <a:txBody>
                    <a:bodyPr/>
                    <a:lstStyle/>
                    <a:p>
                      <a:pPr lvl="0" algn="ctr">
                        <a:buNone/>
                      </a:pPr>
                      <a:r>
                        <a:rPr lang="en-US" sz="2000" dirty="0"/>
                        <a:t>3</a:t>
                      </a:r>
                    </a:p>
                  </a:txBody>
                  <a:tcPr marL="96473" marR="96473" marT="48237" marB="48237" anchor="ctr"/>
                </a:tc>
                <a:tc>
                  <a:txBody>
                    <a:bodyPr/>
                    <a:lstStyle/>
                    <a:p>
                      <a:pPr lvl="0" algn="ctr">
                        <a:buNone/>
                      </a:pPr>
                      <a:r>
                        <a:rPr lang="en-US" sz="2000" dirty="0"/>
                        <a:t>100</a:t>
                      </a:r>
                    </a:p>
                  </a:txBody>
                  <a:tcPr marL="96473" marR="96473" marT="48237" marB="48237" anchor="ctr"/>
                </a:tc>
                <a:tc>
                  <a:txBody>
                    <a:bodyPr/>
                    <a:lstStyle/>
                    <a:p>
                      <a:pPr lvl="0" algn="ctr">
                        <a:buNone/>
                      </a:pPr>
                      <a:r>
                        <a:rPr lang="en-US" sz="2000" dirty="0"/>
                        <a:t>64</a:t>
                      </a:r>
                    </a:p>
                  </a:txBody>
                  <a:tcPr marL="96473" marR="96473" marT="48237" marB="48237" anchor="ctr"/>
                </a:tc>
                <a:tc>
                  <a:txBody>
                    <a:bodyPr/>
                    <a:lstStyle/>
                    <a:p>
                      <a:pPr lvl="0" algn="ctr">
                        <a:buNone/>
                      </a:pPr>
                      <a:r>
                        <a:rPr lang="en-US" sz="2000" dirty="0"/>
                        <a:t>0.002</a:t>
                      </a:r>
                    </a:p>
                  </a:txBody>
                  <a:tcPr marL="96473" marR="96473" marT="48237" marB="48237" anchor="ctr"/>
                </a:tc>
                <a:tc>
                  <a:txBody>
                    <a:bodyPr/>
                    <a:lstStyle/>
                    <a:p>
                      <a:pPr lvl="0" algn="ctr">
                        <a:buNone/>
                      </a:pPr>
                      <a:r>
                        <a:rPr lang="en-US" sz="2000" dirty="0"/>
                        <a:t>[0.7, 0.8]</a:t>
                      </a:r>
                    </a:p>
                  </a:txBody>
                  <a:tcPr marL="96473" marR="96473" marT="48237" marB="48237" anchor="ctr"/>
                </a:tc>
                <a:extLst>
                  <a:ext uri="{0D108BD9-81ED-4DB2-BD59-A6C34878D82A}">
                    <a16:rowId xmlns:a16="http://schemas.microsoft.com/office/drawing/2014/main" val="3101047060"/>
                  </a:ext>
                </a:extLst>
              </a:tr>
              <a:tr h="410418">
                <a:tc>
                  <a:txBody>
                    <a:bodyPr/>
                    <a:lstStyle/>
                    <a:p>
                      <a:pPr lvl="0" algn="ctr">
                        <a:buNone/>
                      </a:pPr>
                      <a:r>
                        <a:rPr lang="en-US" sz="2000" dirty="0"/>
                        <a:t>4</a:t>
                      </a:r>
                    </a:p>
                  </a:txBody>
                  <a:tcPr marL="96473" marR="96473" marT="48237" marB="48237" anchor="ctr"/>
                </a:tc>
                <a:tc>
                  <a:txBody>
                    <a:bodyPr/>
                    <a:lstStyle/>
                    <a:p>
                      <a:pPr lvl="0" algn="ctr">
                        <a:buNone/>
                      </a:pPr>
                      <a:r>
                        <a:rPr lang="en-US" sz="2000" dirty="0"/>
                        <a:t>80</a:t>
                      </a:r>
                    </a:p>
                  </a:txBody>
                  <a:tcPr marL="96473" marR="96473" marT="48237" marB="48237" anchor="ctr"/>
                </a:tc>
                <a:tc>
                  <a:txBody>
                    <a:bodyPr/>
                    <a:lstStyle/>
                    <a:p>
                      <a:pPr lvl="0" algn="ctr">
                        <a:buNone/>
                      </a:pPr>
                      <a:r>
                        <a:rPr lang="en-US" sz="2000" dirty="0"/>
                        <a:t>70</a:t>
                      </a:r>
                    </a:p>
                  </a:txBody>
                  <a:tcPr marL="96473" marR="96473" marT="48237" marB="48237" anchor="ctr"/>
                </a:tc>
                <a:tc>
                  <a:txBody>
                    <a:bodyPr/>
                    <a:lstStyle/>
                    <a:p>
                      <a:pPr lvl="0" algn="ctr">
                        <a:buNone/>
                      </a:pPr>
                      <a:r>
                        <a:rPr lang="en-US" sz="2000" dirty="0"/>
                        <a:t>0.001</a:t>
                      </a:r>
                    </a:p>
                  </a:txBody>
                  <a:tcPr marL="96473" marR="96473" marT="48237" marB="48237" anchor="ctr"/>
                </a:tc>
                <a:tc>
                  <a:txBody>
                    <a:bodyPr/>
                    <a:lstStyle/>
                    <a:p>
                      <a:pPr lvl="0" algn="ctr">
                        <a:buNone/>
                      </a:pPr>
                      <a:r>
                        <a:rPr lang="en-US" sz="2000" dirty="0"/>
                        <a:t>[0.7, 0.8]</a:t>
                      </a:r>
                    </a:p>
                  </a:txBody>
                  <a:tcPr marL="96473" marR="96473" marT="48237" marB="48237" anchor="ctr"/>
                </a:tc>
                <a:extLst>
                  <a:ext uri="{0D108BD9-81ED-4DB2-BD59-A6C34878D82A}">
                    <a16:rowId xmlns:a16="http://schemas.microsoft.com/office/drawing/2014/main" val="3593969979"/>
                  </a:ext>
                </a:extLst>
              </a:tr>
              <a:tr h="410418">
                <a:tc>
                  <a:txBody>
                    <a:bodyPr/>
                    <a:lstStyle/>
                    <a:p>
                      <a:pPr lvl="0" algn="ctr">
                        <a:buNone/>
                      </a:pPr>
                      <a:r>
                        <a:rPr lang="en-US" sz="2000" dirty="0"/>
                        <a:t>5</a:t>
                      </a:r>
                    </a:p>
                  </a:txBody>
                  <a:tcPr marL="96473" marR="96473" marT="48237" marB="48237" anchor="ctr"/>
                </a:tc>
                <a:tc>
                  <a:txBody>
                    <a:bodyPr/>
                    <a:lstStyle/>
                    <a:p>
                      <a:pPr algn="ctr"/>
                      <a:r>
                        <a:rPr lang="en-US" sz="2000" dirty="0"/>
                        <a:t>100</a:t>
                      </a:r>
                    </a:p>
                  </a:txBody>
                  <a:tcPr marL="96473" marR="96473" marT="48237" marB="48237" anchor="ctr"/>
                </a:tc>
                <a:tc>
                  <a:txBody>
                    <a:bodyPr/>
                    <a:lstStyle/>
                    <a:p>
                      <a:pPr algn="ctr"/>
                      <a:r>
                        <a:rPr lang="en-US" sz="2000" dirty="0"/>
                        <a:t>70</a:t>
                      </a:r>
                    </a:p>
                  </a:txBody>
                  <a:tcPr marL="96473" marR="96473" marT="48237" marB="48237" anchor="ctr"/>
                </a:tc>
                <a:tc>
                  <a:txBody>
                    <a:bodyPr/>
                    <a:lstStyle/>
                    <a:p>
                      <a:pPr algn="ctr"/>
                      <a:r>
                        <a:rPr lang="en-US" sz="2000" dirty="0"/>
                        <a:t>0.001</a:t>
                      </a:r>
                    </a:p>
                  </a:txBody>
                  <a:tcPr marL="96473" marR="96473" marT="48237" marB="48237" anchor="ctr"/>
                </a:tc>
                <a:tc>
                  <a:txBody>
                    <a:bodyPr/>
                    <a:lstStyle/>
                    <a:p>
                      <a:pPr algn="ctr"/>
                      <a:r>
                        <a:rPr lang="en-US" sz="2000" dirty="0"/>
                        <a:t>[0.6, 0.8]</a:t>
                      </a:r>
                    </a:p>
                  </a:txBody>
                  <a:tcPr marL="96473" marR="96473" marT="48237" marB="48237" anchor="ctr"/>
                </a:tc>
                <a:extLst>
                  <a:ext uri="{0D108BD9-81ED-4DB2-BD59-A6C34878D82A}">
                    <a16:rowId xmlns:a16="http://schemas.microsoft.com/office/drawing/2014/main" val="2223517111"/>
                  </a:ext>
                </a:extLst>
              </a:tr>
              <a:tr h="410418">
                <a:tc>
                  <a:txBody>
                    <a:bodyPr/>
                    <a:lstStyle/>
                    <a:p>
                      <a:pPr lvl="0" algn="ctr">
                        <a:buNone/>
                      </a:pPr>
                      <a:r>
                        <a:rPr lang="en-US" sz="2000" dirty="0"/>
                        <a:t>6 (75%)</a:t>
                      </a:r>
                    </a:p>
                  </a:txBody>
                  <a:tcPr marL="96473" marR="96473" marT="48236" marB="48236" anchor="ctr"/>
                </a:tc>
                <a:tc>
                  <a:txBody>
                    <a:bodyPr/>
                    <a:lstStyle/>
                    <a:p>
                      <a:pPr lvl="0" algn="ctr">
                        <a:buNone/>
                      </a:pPr>
                      <a:r>
                        <a:rPr lang="en-US" sz="2000" dirty="0"/>
                        <a:t>100</a:t>
                      </a:r>
                    </a:p>
                  </a:txBody>
                  <a:tcPr marL="96473" marR="96473" marT="48236" marB="48236" anchor="ctr"/>
                </a:tc>
                <a:tc>
                  <a:txBody>
                    <a:bodyPr/>
                    <a:lstStyle/>
                    <a:p>
                      <a:pPr lvl="0" algn="ctr">
                        <a:buNone/>
                      </a:pPr>
                      <a:r>
                        <a:rPr lang="en-US" sz="2000" dirty="0"/>
                        <a:t>60</a:t>
                      </a:r>
                    </a:p>
                  </a:txBody>
                  <a:tcPr marL="96473" marR="96473" marT="48236" marB="48236" anchor="ctr"/>
                </a:tc>
                <a:tc>
                  <a:txBody>
                    <a:bodyPr/>
                    <a:lstStyle/>
                    <a:p>
                      <a:pPr lvl="0" algn="ctr">
                        <a:buNone/>
                      </a:pPr>
                      <a:r>
                        <a:rPr lang="en-US" sz="2000" dirty="0"/>
                        <a:t>0.002</a:t>
                      </a:r>
                    </a:p>
                  </a:txBody>
                  <a:tcPr marL="96473" marR="96473" marT="48236" marB="48236" anchor="ctr"/>
                </a:tc>
                <a:tc>
                  <a:txBody>
                    <a:bodyPr/>
                    <a:lstStyle/>
                    <a:p>
                      <a:pPr lvl="0" algn="ctr">
                        <a:buNone/>
                      </a:pPr>
                      <a:r>
                        <a:rPr lang="en-US" sz="2000" dirty="0"/>
                        <a:t>[0.6, 0.8]</a:t>
                      </a:r>
                    </a:p>
                  </a:txBody>
                  <a:tcPr marL="96473" marR="96473" marT="48236" marB="48236" anchor="ctr"/>
                </a:tc>
                <a:extLst>
                  <a:ext uri="{0D108BD9-81ED-4DB2-BD59-A6C34878D82A}">
                    <a16:rowId xmlns:a16="http://schemas.microsoft.com/office/drawing/2014/main" val="1301438759"/>
                  </a:ext>
                </a:extLst>
              </a:tr>
              <a:tr h="410418">
                <a:tc>
                  <a:txBody>
                    <a:bodyPr/>
                    <a:lstStyle/>
                    <a:p>
                      <a:pPr lvl="0" algn="ctr">
                        <a:buNone/>
                      </a:pPr>
                      <a:r>
                        <a:rPr lang="en-US" sz="2000" dirty="0"/>
                        <a:t>7 </a:t>
                      </a:r>
                    </a:p>
                  </a:txBody>
                  <a:tcPr marL="96473" marR="96473" marT="48236" marB="48236" anchor="ctr"/>
                </a:tc>
                <a:tc>
                  <a:txBody>
                    <a:bodyPr/>
                    <a:lstStyle/>
                    <a:p>
                      <a:pPr lvl="0" algn="ctr">
                        <a:buNone/>
                      </a:pPr>
                      <a:r>
                        <a:rPr lang="en-US" sz="2000" dirty="0"/>
                        <a:t>100</a:t>
                      </a:r>
                    </a:p>
                  </a:txBody>
                  <a:tcPr marL="96473" marR="96473" marT="48236" marB="48236" anchor="ctr"/>
                </a:tc>
                <a:tc>
                  <a:txBody>
                    <a:bodyPr/>
                    <a:lstStyle/>
                    <a:p>
                      <a:pPr lvl="0" algn="ctr">
                        <a:buNone/>
                      </a:pPr>
                      <a:r>
                        <a:rPr lang="en-US" sz="2000" dirty="0"/>
                        <a:t>64</a:t>
                      </a:r>
                    </a:p>
                  </a:txBody>
                  <a:tcPr marL="96473" marR="96473" marT="48236" marB="48236" anchor="ctr"/>
                </a:tc>
                <a:tc>
                  <a:txBody>
                    <a:bodyPr/>
                    <a:lstStyle/>
                    <a:p>
                      <a:pPr lvl="0" algn="ctr">
                        <a:buNone/>
                      </a:pPr>
                      <a:r>
                        <a:rPr lang="en-US" sz="2000" dirty="0"/>
                        <a:t>0.002</a:t>
                      </a:r>
                    </a:p>
                  </a:txBody>
                  <a:tcPr marL="96473" marR="96473" marT="48236" marB="48236" anchor="ctr"/>
                </a:tc>
                <a:tc>
                  <a:txBody>
                    <a:bodyPr/>
                    <a:lstStyle/>
                    <a:p>
                      <a:pPr lvl="0" algn="ctr">
                        <a:buNone/>
                      </a:pPr>
                      <a:r>
                        <a:rPr lang="en-US" sz="2000" dirty="0"/>
                        <a:t>[0.7, 0.8]</a:t>
                      </a:r>
                    </a:p>
                  </a:txBody>
                  <a:tcPr marL="96473" marR="96473" marT="48236" marB="48236" anchor="ctr"/>
                </a:tc>
                <a:extLst>
                  <a:ext uri="{0D108BD9-81ED-4DB2-BD59-A6C34878D82A}">
                    <a16:rowId xmlns:a16="http://schemas.microsoft.com/office/drawing/2014/main" val="3149968191"/>
                  </a:ext>
                </a:extLst>
              </a:tr>
              <a:tr h="410418">
                <a:tc>
                  <a:txBody>
                    <a:bodyPr/>
                    <a:lstStyle/>
                    <a:p>
                      <a:pPr lvl="0" algn="ctr">
                        <a:buNone/>
                      </a:pPr>
                      <a:r>
                        <a:rPr lang="en-US" sz="2000" dirty="0"/>
                        <a:t>8</a:t>
                      </a:r>
                    </a:p>
                  </a:txBody>
                  <a:tcPr marL="96473" marR="96473" marT="48236" marB="48236" anchor="ctr"/>
                </a:tc>
                <a:tc>
                  <a:txBody>
                    <a:bodyPr/>
                    <a:lstStyle/>
                    <a:p>
                      <a:pPr lvl="0" algn="ctr">
                        <a:buNone/>
                      </a:pPr>
                      <a:r>
                        <a:rPr lang="en-US" sz="2000" dirty="0"/>
                        <a:t>100</a:t>
                      </a:r>
                    </a:p>
                  </a:txBody>
                  <a:tcPr marL="96473" marR="96473" marT="48236" marB="48236" anchor="ctr"/>
                </a:tc>
                <a:tc>
                  <a:txBody>
                    <a:bodyPr/>
                    <a:lstStyle/>
                    <a:p>
                      <a:pPr lvl="0" algn="ctr">
                        <a:buNone/>
                      </a:pPr>
                      <a:r>
                        <a:rPr lang="en-US" sz="2000" dirty="0"/>
                        <a:t>60</a:t>
                      </a:r>
                    </a:p>
                  </a:txBody>
                  <a:tcPr marL="96473" marR="96473" marT="48236" marB="48236" anchor="ctr"/>
                </a:tc>
                <a:tc>
                  <a:txBody>
                    <a:bodyPr/>
                    <a:lstStyle/>
                    <a:p>
                      <a:pPr lvl="0" algn="ctr">
                        <a:buNone/>
                      </a:pPr>
                      <a:r>
                        <a:rPr lang="en-US" sz="2000" dirty="0"/>
                        <a:t>0.001</a:t>
                      </a:r>
                    </a:p>
                  </a:txBody>
                  <a:tcPr marL="96473" marR="96473" marT="48236" marB="48236" anchor="ctr"/>
                </a:tc>
                <a:tc>
                  <a:txBody>
                    <a:bodyPr/>
                    <a:lstStyle/>
                    <a:p>
                      <a:pPr lvl="0" algn="ctr">
                        <a:buNone/>
                      </a:pPr>
                      <a:r>
                        <a:rPr lang="en-US" sz="2000" dirty="0"/>
                        <a:t>[0.8, 0.8]</a:t>
                      </a:r>
                    </a:p>
                  </a:txBody>
                  <a:tcPr marL="96473" marR="96473" marT="48236" marB="48236" anchor="ctr"/>
                </a:tc>
                <a:extLst>
                  <a:ext uri="{0D108BD9-81ED-4DB2-BD59-A6C34878D82A}">
                    <a16:rowId xmlns:a16="http://schemas.microsoft.com/office/drawing/2014/main" val="1702726905"/>
                  </a:ext>
                </a:extLst>
              </a:tr>
              <a:tr h="410418">
                <a:tc>
                  <a:txBody>
                    <a:bodyPr/>
                    <a:lstStyle/>
                    <a:p>
                      <a:pPr lvl="0" algn="ctr">
                        <a:buNone/>
                      </a:pPr>
                      <a:r>
                        <a:rPr lang="en-US" sz="2000" dirty="0"/>
                        <a:t>9</a:t>
                      </a:r>
                    </a:p>
                  </a:txBody>
                  <a:tcPr marL="96473" marR="96473" marT="48236" marB="48236" anchor="ctr"/>
                </a:tc>
                <a:tc>
                  <a:txBody>
                    <a:bodyPr/>
                    <a:lstStyle/>
                    <a:p>
                      <a:pPr lvl="0" algn="ctr">
                        <a:buNone/>
                      </a:pPr>
                      <a:r>
                        <a:rPr lang="en-US" sz="2000" dirty="0"/>
                        <a:t>120</a:t>
                      </a:r>
                    </a:p>
                  </a:txBody>
                  <a:tcPr marL="96473" marR="96473" marT="48236" marB="48236" anchor="ctr"/>
                </a:tc>
                <a:tc>
                  <a:txBody>
                    <a:bodyPr/>
                    <a:lstStyle/>
                    <a:p>
                      <a:pPr lvl="0" algn="ctr">
                        <a:buNone/>
                      </a:pPr>
                      <a:r>
                        <a:rPr lang="en-US" sz="2000" dirty="0"/>
                        <a:t>50</a:t>
                      </a:r>
                    </a:p>
                  </a:txBody>
                  <a:tcPr marL="96473" marR="96473" marT="48236" marB="48236" anchor="ctr"/>
                </a:tc>
                <a:tc>
                  <a:txBody>
                    <a:bodyPr/>
                    <a:lstStyle/>
                    <a:p>
                      <a:pPr lvl="0" algn="ctr">
                        <a:buNone/>
                      </a:pPr>
                      <a:r>
                        <a:rPr lang="en-US" sz="2000" dirty="0"/>
                        <a:t>0.001</a:t>
                      </a:r>
                    </a:p>
                  </a:txBody>
                  <a:tcPr marL="96473" marR="96473" marT="48236" marB="48236" anchor="ctr"/>
                </a:tc>
                <a:tc>
                  <a:txBody>
                    <a:bodyPr/>
                    <a:lstStyle/>
                    <a:p>
                      <a:pPr lvl="0" algn="ctr">
                        <a:buNone/>
                      </a:pPr>
                      <a:r>
                        <a:rPr lang="en-US" sz="2000" dirty="0"/>
                        <a:t>[0.7, 0.9]</a:t>
                      </a:r>
                    </a:p>
                  </a:txBody>
                  <a:tcPr marL="96473" marR="96473" marT="48236" marB="48236" anchor="ctr"/>
                </a:tc>
                <a:extLst>
                  <a:ext uri="{0D108BD9-81ED-4DB2-BD59-A6C34878D82A}">
                    <a16:rowId xmlns:a16="http://schemas.microsoft.com/office/drawing/2014/main" val="1903055996"/>
                  </a:ext>
                </a:extLst>
              </a:tr>
              <a:tr h="410418">
                <a:tc>
                  <a:txBody>
                    <a:bodyPr/>
                    <a:lstStyle/>
                    <a:p>
                      <a:pPr lvl="0" algn="ctr">
                        <a:buNone/>
                      </a:pPr>
                      <a:r>
                        <a:rPr lang="en-US" sz="2000" dirty="0"/>
                        <a:t>10</a:t>
                      </a:r>
                    </a:p>
                  </a:txBody>
                  <a:tcPr marL="96473" marR="96473" marT="48236" marB="48236" anchor="ctr"/>
                </a:tc>
                <a:tc>
                  <a:txBody>
                    <a:bodyPr/>
                    <a:lstStyle/>
                    <a:p>
                      <a:pPr lvl="0" algn="ctr">
                        <a:buNone/>
                      </a:pPr>
                      <a:r>
                        <a:rPr lang="en-US" sz="2000" dirty="0"/>
                        <a:t>120</a:t>
                      </a:r>
                    </a:p>
                  </a:txBody>
                  <a:tcPr marL="96473" marR="96473" marT="48236" marB="48236" anchor="ctr"/>
                </a:tc>
                <a:tc>
                  <a:txBody>
                    <a:bodyPr/>
                    <a:lstStyle/>
                    <a:p>
                      <a:pPr lvl="0" algn="ctr">
                        <a:buNone/>
                      </a:pPr>
                      <a:r>
                        <a:rPr lang="en-US" sz="2000" dirty="0"/>
                        <a:t>60</a:t>
                      </a:r>
                    </a:p>
                  </a:txBody>
                  <a:tcPr marL="96473" marR="96473" marT="48236" marB="48236" anchor="ctr"/>
                </a:tc>
                <a:tc>
                  <a:txBody>
                    <a:bodyPr/>
                    <a:lstStyle/>
                    <a:p>
                      <a:pPr lvl="0" algn="ctr">
                        <a:buNone/>
                      </a:pPr>
                      <a:r>
                        <a:rPr lang="en-US" sz="2000" dirty="0"/>
                        <a:t>0.001</a:t>
                      </a:r>
                    </a:p>
                  </a:txBody>
                  <a:tcPr marL="96473" marR="96473" marT="48236" marB="48236" anchor="ctr"/>
                </a:tc>
                <a:tc>
                  <a:txBody>
                    <a:bodyPr/>
                    <a:lstStyle/>
                    <a:p>
                      <a:pPr lvl="0" algn="ctr">
                        <a:buNone/>
                      </a:pPr>
                      <a:r>
                        <a:rPr lang="en-US" sz="2000" dirty="0"/>
                        <a:t>[0.7, 0.9]</a:t>
                      </a:r>
                    </a:p>
                  </a:txBody>
                  <a:tcPr marL="96473" marR="96473" marT="48236" marB="48236" anchor="ctr"/>
                </a:tc>
                <a:extLst>
                  <a:ext uri="{0D108BD9-81ED-4DB2-BD59-A6C34878D82A}">
                    <a16:rowId xmlns:a16="http://schemas.microsoft.com/office/drawing/2014/main" val="277339302"/>
                  </a:ext>
                </a:extLst>
              </a:tr>
            </a:tbl>
          </a:graphicData>
        </a:graphic>
      </p:graphicFrame>
    </p:spTree>
    <p:extLst>
      <p:ext uri="{BB962C8B-B14F-4D97-AF65-F5344CB8AC3E}">
        <p14:creationId xmlns:p14="http://schemas.microsoft.com/office/powerpoint/2010/main" val="24732137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9BD24-FDFE-20B9-5C48-87118EDECC68}"/>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100000"/>
              </a:lnSpc>
            </a:pPr>
            <a:r>
              <a:rPr lang="en-US" sz="5600" spc="-100" dirty="0"/>
              <a:t>Result</a:t>
            </a:r>
          </a:p>
        </p:txBody>
      </p:sp>
      <p:grpSp>
        <p:nvGrpSpPr>
          <p:cNvPr id="43" name="Group 4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4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8" name="Group 4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4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8" name="Picture 5" descr="Single White Flower Free Stock Photo - Public Domain Pictures">
            <a:extLst>
              <a:ext uri="{FF2B5EF4-FFF2-40B4-BE49-F238E27FC236}">
                <a16:creationId xmlns:a16="http://schemas.microsoft.com/office/drawing/2014/main" id="{4D40F699-ED2A-209B-0AC0-26070564244B}"/>
              </a:ext>
            </a:extLst>
          </p:cNvPr>
          <p:cNvPicPr>
            <a:picLocks noChangeAspect="1"/>
          </p:cNvPicPr>
          <p:nvPr/>
        </p:nvPicPr>
        <p:blipFill rotWithShape="1">
          <a:blip r:embed="rId2"/>
          <a:srcRect l="13367" r="18922"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103251406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27490-2A89-F1A2-07D8-DB10DFAF112A}"/>
              </a:ext>
            </a:extLst>
          </p:cNvPr>
          <p:cNvSpPr>
            <a:spLocks noGrp="1"/>
          </p:cNvSpPr>
          <p:nvPr>
            <p:ph type="title"/>
          </p:nvPr>
        </p:nvSpPr>
        <p:spPr>
          <a:xfrm>
            <a:off x="720000" y="619200"/>
            <a:ext cx="10728322" cy="681586"/>
          </a:xfrm>
        </p:spPr>
        <p:txBody>
          <a:bodyPr wrap="square">
            <a:normAutofit/>
          </a:bodyPr>
          <a:lstStyle/>
          <a:p>
            <a:r>
              <a:rPr lang="en-US" sz="3600" dirty="0"/>
              <a:t>Based on the tuned Hyperparameters, below are the result while training the model.</a:t>
            </a:r>
          </a:p>
        </p:txBody>
      </p:sp>
      <p:sp useBgFill="1">
        <p:nvSpPr>
          <p:cNvPr id="42" name="Freeform: Shape 41">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3" name="Table 14">
            <a:extLst>
              <a:ext uri="{FF2B5EF4-FFF2-40B4-BE49-F238E27FC236}">
                <a16:creationId xmlns:a16="http://schemas.microsoft.com/office/drawing/2014/main" id="{DFB29584-4425-5808-0E4E-8972013E1EBD}"/>
              </a:ext>
            </a:extLst>
          </p:cNvPr>
          <p:cNvGraphicFramePr>
            <a:graphicFrameLocks noGrp="1"/>
          </p:cNvGraphicFramePr>
          <p:nvPr>
            <p:ph idx="1"/>
            <p:extLst>
              <p:ext uri="{D42A27DB-BD31-4B8C-83A1-F6EECF244321}">
                <p14:modId xmlns:p14="http://schemas.microsoft.com/office/powerpoint/2010/main" val="1140015380"/>
              </p:ext>
            </p:extLst>
          </p:nvPr>
        </p:nvGraphicFramePr>
        <p:xfrm>
          <a:off x="474452" y="2027207"/>
          <a:ext cx="11094968" cy="4620374"/>
        </p:xfrm>
        <a:graphic>
          <a:graphicData uri="http://schemas.openxmlformats.org/drawingml/2006/table">
            <a:tbl>
              <a:tblPr firstRow="1" bandRow="1">
                <a:tableStyleId>{5C22544A-7EE6-4342-B048-85BDC9FD1C3A}</a:tableStyleId>
              </a:tblPr>
              <a:tblGrid>
                <a:gridCol w="1724948">
                  <a:extLst>
                    <a:ext uri="{9D8B030D-6E8A-4147-A177-3AD203B41FA5}">
                      <a16:colId xmlns:a16="http://schemas.microsoft.com/office/drawing/2014/main" val="961316451"/>
                    </a:ext>
                  </a:extLst>
                </a:gridCol>
                <a:gridCol w="2660509">
                  <a:extLst>
                    <a:ext uri="{9D8B030D-6E8A-4147-A177-3AD203B41FA5}">
                      <a16:colId xmlns:a16="http://schemas.microsoft.com/office/drawing/2014/main" val="3823807406"/>
                    </a:ext>
                  </a:extLst>
                </a:gridCol>
                <a:gridCol w="1667633">
                  <a:extLst>
                    <a:ext uri="{9D8B030D-6E8A-4147-A177-3AD203B41FA5}">
                      <a16:colId xmlns:a16="http://schemas.microsoft.com/office/drawing/2014/main" val="3490860004"/>
                    </a:ext>
                  </a:extLst>
                </a:gridCol>
                <a:gridCol w="2653616">
                  <a:extLst>
                    <a:ext uri="{9D8B030D-6E8A-4147-A177-3AD203B41FA5}">
                      <a16:colId xmlns:a16="http://schemas.microsoft.com/office/drawing/2014/main" val="973485890"/>
                    </a:ext>
                  </a:extLst>
                </a:gridCol>
                <a:gridCol w="2388262">
                  <a:extLst>
                    <a:ext uri="{9D8B030D-6E8A-4147-A177-3AD203B41FA5}">
                      <a16:colId xmlns:a16="http://schemas.microsoft.com/office/drawing/2014/main" val="2740422277"/>
                    </a:ext>
                  </a:extLst>
                </a:gridCol>
              </a:tblGrid>
              <a:tr h="420034">
                <a:tc>
                  <a:txBody>
                    <a:bodyPr/>
                    <a:lstStyle/>
                    <a:p>
                      <a:pPr algn="ctr"/>
                      <a:r>
                        <a:rPr lang="en-US" sz="2000" dirty="0"/>
                        <a:t>Task</a:t>
                      </a:r>
                    </a:p>
                  </a:txBody>
                  <a:tcPr marL="82782" marR="82782" marT="41391" marB="41391" anchor="ctr"/>
                </a:tc>
                <a:tc>
                  <a:txBody>
                    <a:bodyPr/>
                    <a:lstStyle/>
                    <a:p>
                      <a:pPr algn="ctr"/>
                      <a:r>
                        <a:rPr lang="en-US" sz="2000" dirty="0"/>
                        <a:t>Accuracy</a:t>
                      </a:r>
                    </a:p>
                  </a:txBody>
                  <a:tcPr marL="82782" marR="82782" marT="41391" marB="41391" anchor="ctr"/>
                </a:tc>
                <a:tc>
                  <a:txBody>
                    <a:bodyPr/>
                    <a:lstStyle/>
                    <a:p>
                      <a:pPr algn="ctr"/>
                      <a:r>
                        <a:rPr lang="en-US" sz="2000" dirty="0"/>
                        <a:t>Loss</a:t>
                      </a:r>
                    </a:p>
                  </a:txBody>
                  <a:tcPr marL="82782" marR="82782" marT="41391" marB="41391" anchor="ctr"/>
                </a:tc>
                <a:tc>
                  <a:txBody>
                    <a:bodyPr/>
                    <a:lstStyle/>
                    <a:p>
                      <a:pPr algn="ctr"/>
                      <a:r>
                        <a:rPr lang="en-US" sz="2000" dirty="0" err="1"/>
                        <a:t>Val_accuracy</a:t>
                      </a:r>
                      <a:endParaRPr lang="en-US" sz="2000" dirty="0"/>
                    </a:p>
                  </a:txBody>
                  <a:tcPr marL="82782" marR="82782" marT="41391" marB="41391" anchor="ctr"/>
                </a:tc>
                <a:tc>
                  <a:txBody>
                    <a:bodyPr/>
                    <a:lstStyle/>
                    <a:p>
                      <a:pPr algn="ctr"/>
                      <a:r>
                        <a:rPr lang="en-US" sz="2000" dirty="0" err="1"/>
                        <a:t>Val_loss</a:t>
                      </a:r>
                      <a:endParaRPr lang="en-US" sz="2000" dirty="0"/>
                    </a:p>
                  </a:txBody>
                  <a:tcPr marL="82782" marR="82782" marT="41391" marB="41391" anchor="ctr"/>
                </a:tc>
                <a:extLst>
                  <a:ext uri="{0D108BD9-81ED-4DB2-BD59-A6C34878D82A}">
                    <a16:rowId xmlns:a16="http://schemas.microsoft.com/office/drawing/2014/main" val="3609880185"/>
                  </a:ext>
                </a:extLst>
              </a:tr>
              <a:tr h="420034">
                <a:tc>
                  <a:txBody>
                    <a:bodyPr/>
                    <a:lstStyle/>
                    <a:p>
                      <a:pPr algn="ctr"/>
                      <a:r>
                        <a:rPr lang="en-US" sz="2000" dirty="0"/>
                        <a:t>1</a:t>
                      </a:r>
                    </a:p>
                  </a:txBody>
                  <a:tcPr marL="82782" marR="82782" marT="41391" marB="41391" anchor="ctr"/>
                </a:tc>
                <a:tc>
                  <a:txBody>
                    <a:bodyPr/>
                    <a:lstStyle/>
                    <a:p>
                      <a:pPr algn="ctr"/>
                      <a:r>
                        <a:rPr lang="en-US" sz="2000" dirty="0"/>
                        <a:t>0.90</a:t>
                      </a:r>
                    </a:p>
                  </a:txBody>
                  <a:tcPr marL="82782" marR="82782" marT="41391" marB="41391" anchor="ctr"/>
                </a:tc>
                <a:tc>
                  <a:txBody>
                    <a:bodyPr/>
                    <a:lstStyle/>
                    <a:p>
                      <a:pPr algn="ctr"/>
                      <a:r>
                        <a:rPr lang="en-US" sz="2000" dirty="0"/>
                        <a:t>0.28</a:t>
                      </a:r>
                    </a:p>
                  </a:txBody>
                  <a:tcPr marL="82782" marR="82782" marT="41391" marB="41391" anchor="ctr"/>
                </a:tc>
                <a:tc>
                  <a:txBody>
                    <a:bodyPr/>
                    <a:lstStyle/>
                    <a:p>
                      <a:pPr algn="ctr"/>
                      <a:r>
                        <a:rPr lang="en-US" sz="2000" dirty="0"/>
                        <a:t>0.84</a:t>
                      </a:r>
                    </a:p>
                  </a:txBody>
                  <a:tcPr marL="82782" marR="82782" marT="41391" marB="41391" anchor="ctr"/>
                </a:tc>
                <a:tc>
                  <a:txBody>
                    <a:bodyPr/>
                    <a:lstStyle/>
                    <a:p>
                      <a:pPr algn="ctr"/>
                      <a:r>
                        <a:rPr lang="en-US" sz="2000" dirty="0"/>
                        <a:t>0.65</a:t>
                      </a:r>
                    </a:p>
                  </a:txBody>
                  <a:tcPr marL="82782" marR="82782" marT="41391" marB="41391" anchor="ctr"/>
                </a:tc>
                <a:extLst>
                  <a:ext uri="{0D108BD9-81ED-4DB2-BD59-A6C34878D82A}">
                    <a16:rowId xmlns:a16="http://schemas.microsoft.com/office/drawing/2014/main" val="1332216892"/>
                  </a:ext>
                </a:extLst>
              </a:tr>
              <a:tr h="420034">
                <a:tc>
                  <a:txBody>
                    <a:bodyPr/>
                    <a:lstStyle/>
                    <a:p>
                      <a:pPr algn="ctr"/>
                      <a:r>
                        <a:rPr lang="en-US" sz="2000" dirty="0"/>
                        <a:t>2</a:t>
                      </a:r>
                    </a:p>
                  </a:txBody>
                  <a:tcPr marL="82782" marR="82782" marT="41391" marB="41391" anchor="ctr"/>
                </a:tc>
                <a:tc>
                  <a:txBody>
                    <a:bodyPr/>
                    <a:lstStyle/>
                    <a:p>
                      <a:pPr algn="ctr"/>
                      <a:r>
                        <a:rPr lang="en-US" sz="2000" dirty="0"/>
                        <a:t>0.81</a:t>
                      </a:r>
                    </a:p>
                  </a:txBody>
                  <a:tcPr marL="82782" marR="82782" marT="41391" marB="41391" anchor="ctr"/>
                </a:tc>
                <a:tc>
                  <a:txBody>
                    <a:bodyPr/>
                    <a:lstStyle/>
                    <a:p>
                      <a:pPr algn="ctr"/>
                      <a:r>
                        <a:rPr lang="en-US" sz="2000" dirty="0"/>
                        <a:t>0.57</a:t>
                      </a:r>
                    </a:p>
                  </a:txBody>
                  <a:tcPr marL="82782" marR="82782" marT="41391" marB="41391" anchor="ctr"/>
                </a:tc>
                <a:tc>
                  <a:txBody>
                    <a:bodyPr/>
                    <a:lstStyle/>
                    <a:p>
                      <a:pPr algn="ctr"/>
                      <a:r>
                        <a:rPr lang="en-US" sz="2000" dirty="0"/>
                        <a:t>0.80</a:t>
                      </a:r>
                    </a:p>
                  </a:txBody>
                  <a:tcPr marL="82782" marR="82782" marT="41391" marB="41391" anchor="ctr"/>
                </a:tc>
                <a:tc>
                  <a:txBody>
                    <a:bodyPr/>
                    <a:lstStyle/>
                    <a:p>
                      <a:pPr algn="ctr"/>
                      <a:r>
                        <a:rPr lang="en-US" sz="2000" dirty="0"/>
                        <a:t>0.72</a:t>
                      </a:r>
                    </a:p>
                  </a:txBody>
                  <a:tcPr marL="82782" marR="82782" marT="41391" marB="41391" anchor="ctr"/>
                </a:tc>
                <a:extLst>
                  <a:ext uri="{0D108BD9-81ED-4DB2-BD59-A6C34878D82A}">
                    <a16:rowId xmlns:a16="http://schemas.microsoft.com/office/drawing/2014/main" val="237378101"/>
                  </a:ext>
                </a:extLst>
              </a:tr>
              <a:tr h="420034">
                <a:tc>
                  <a:txBody>
                    <a:bodyPr/>
                    <a:lstStyle/>
                    <a:p>
                      <a:pPr algn="ctr"/>
                      <a:r>
                        <a:rPr lang="en-US" sz="2000" dirty="0"/>
                        <a:t>3</a:t>
                      </a:r>
                    </a:p>
                  </a:txBody>
                  <a:tcPr marL="82782" marR="82782" marT="41391" marB="41391" anchor="ctr"/>
                </a:tc>
                <a:tc>
                  <a:txBody>
                    <a:bodyPr/>
                    <a:lstStyle/>
                    <a:p>
                      <a:pPr algn="ctr"/>
                      <a:r>
                        <a:rPr lang="en-US" sz="2000" dirty="0"/>
                        <a:t>0.77</a:t>
                      </a:r>
                    </a:p>
                  </a:txBody>
                  <a:tcPr marL="82782" marR="82782" marT="41391" marB="41391" anchor="ctr"/>
                </a:tc>
                <a:tc>
                  <a:txBody>
                    <a:bodyPr/>
                    <a:lstStyle/>
                    <a:p>
                      <a:pPr algn="ctr"/>
                      <a:r>
                        <a:rPr lang="en-US" sz="2000" dirty="0"/>
                        <a:t>0.73</a:t>
                      </a:r>
                    </a:p>
                  </a:txBody>
                  <a:tcPr marL="82782" marR="82782" marT="41391" marB="41391" anchor="ctr"/>
                </a:tc>
                <a:tc>
                  <a:txBody>
                    <a:bodyPr/>
                    <a:lstStyle/>
                    <a:p>
                      <a:pPr algn="ctr"/>
                      <a:r>
                        <a:rPr lang="en-US" sz="2000" dirty="0"/>
                        <a:t>0.76</a:t>
                      </a:r>
                    </a:p>
                  </a:txBody>
                  <a:tcPr marL="82782" marR="82782" marT="41391" marB="41391" anchor="ctr"/>
                </a:tc>
                <a:tc>
                  <a:txBody>
                    <a:bodyPr/>
                    <a:lstStyle/>
                    <a:p>
                      <a:pPr algn="ctr"/>
                      <a:r>
                        <a:rPr lang="en-US" sz="2000" dirty="0"/>
                        <a:t>0.72</a:t>
                      </a:r>
                    </a:p>
                  </a:txBody>
                  <a:tcPr marL="82782" marR="82782" marT="41391" marB="41391" anchor="ctr"/>
                </a:tc>
                <a:extLst>
                  <a:ext uri="{0D108BD9-81ED-4DB2-BD59-A6C34878D82A}">
                    <a16:rowId xmlns:a16="http://schemas.microsoft.com/office/drawing/2014/main" val="2863397616"/>
                  </a:ext>
                </a:extLst>
              </a:tr>
              <a:tr h="420034">
                <a:tc>
                  <a:txBody>
                    <a:bodyPr/>
                    <a:lstStyle/>
                    <a:p>
                      <a:pPr algn="ctr"/>
                      <a:r>
                        <a:rPr lang="en-US" sz="2000" dirty="0"/>
                        <a:t>4</a:t>
                      </a:r>
                    </a:p>
                  </a:txBody>
                  <a:tcPr marL="82782" marR="82782" marT="41391" marB="41391" anchor="ctr"/>
                </a:tc>
                <a:tc>
                  <a:txBody>
                    <a:bodyPr/>
                    <a:lstStyle/>
                    <a:p>
                      <a:pPr algn="ctr"/>
                      <a:r>
                        <a:rPr lang="en-US" sz="2000" dirty="0"/>
                        <a:t>0.79</a:t>
                      </a:r>
                    </a:p>
                  </a:txBody>
                  <a:tcPr marL="82782" marR="82782" marT="41391" marB="41391" anchor="ctr"/>
                </a:tc>
                <a:tc>
                  <a:txBody>
                    <a:bodyPr/>
                    <a:lstStyle/>
                    <a:p>
                      <a:pPr algn="ctr"/>
                      <a:r>
                        <a:rPr lang="en-US" sz="2000" dirty="0"/>
                        <a:t>0.68</a:t>
                      </a:r>
                    </a:p>
                  </a:txBody>
                  <a:tcPr marL="82782" marR="82782" marT="41391" marB="41391" anchor="ctr"/>
                </a:tc>
                <a:tc>
                  <a:txBody>
                    <a:bodyPr/>
                    <a:lstStyle/>
                    <a:p>
                      <a:pPr algn="ctr"/>
                      <a:r>
                        <a:rPr lang="en-US" sz="2000" dirty="0"/>
                        <a:t>0.82</a:t>
                      </a:r>
                    </a:p>
                  </a:txBody>
                  <a:tcPr marL="82782" marR="82782" marT="41391" marB="41391" anchor="ctr"/>
                </a:tc>
                <a:tc>
                  <a:txBody>
                    <a:bodyPr/>
                    <a:lstStyle/>
                    <a:p>
                      <a:pPr algn="ctr"/>
                      <a:r>
                        <a:rPr lang="en-US" sz="2000" dirty="0"/>
                        <a:t>0.65</a:t>
                      </a:r>
                    </a:p>
                  </a:txBody>
                  <a:tcPr marL="82782" marR="82782" marT="41391" marB="41391" anchor="ctr"/>
                </a:tc>
                <a:extLst>
                  <a:ext uri="{0D108BD9-81ED-4DB2-BD59-A6C34878D82A}">
                    <a16:rowId xmlns:a16="http://schemas.microsoft.com/office/drawing/2014/main" val="3518345451"/>
                  </a:ext>
                </a:extLst>
              </a:tr>
              <a:tr h="420034">
                <a:tc>
                  <a:txBody>
                    <a:bodyPr/>
                    <a:lstStyle/>
                    <a:p>
                      <a:pPr lvl="0" algn="ctr">
                        <a:buNone/>
                      </a:pPr>
                      <a:r>
                        <a:rPr lang="en-US" sz="2000" dirty="0"/>
                        <a:t>5</a:t>
                      </a:r>
                    </a:p>
                  </a:txBody>
                  <a:tcPr marL="82782" marR="82782" marT="41391" marB="41391" anchor="ctr"/>
                </a:tc>
                <a:tc>
                  <a:txBody>
                    <a:bodyPr/>
                    <a:lstStyle/>
                    <a:p>
                      <a:pPr lvl="0" algn="ctr">
                        <a:buNone/>
                      </a:pPr>
                      <a:r>
                        <a:rPr lang="en-US" sz="2000" dirty="0"/>
                        <a:t>0.88</a:t>
                      </a:r>
                    </a:p>
                  </a:txBody>
                  <a:tcPr marL="82782" marR="82782" marT="41391" marB="41391" anchor="ctr"/>
                </a:tc>
                <a:tc>
                  <a:txBody>
                    <a:bodyPr/>
                    <a:lstStyle/>
                    <a:p>
                      <a:pPr lvl="0" algn="ctr">
                        <a:buNone/>
                      </a:pPr>
                      <a:r>
                        <a:rPr lang="en-US" sz="2000" dirty="0"/>
                        <a:t>0.38</a:t>
                      </a:r>
                    </a:p>
                  </a:txBody>
                  <a:tcPr marL="82782" marR="82782" marT="41391" marB="41391" anchor="ctr"/>
                </a:tc>
                <a:tc>
                  <a:txBody>
                    <a:bodyPr/>
                    <a:lstStyle/>
                    <a:p>
                      <a:pPr lvl="0" algn="ctr">
                        <a:buNone/>
                      </a:pPr>
                      <a:r>
                        <a:rPr lang="en-US" sz="2000" dirty="0"/>
                        <a:t>0.82</a:t>
                      </a:r>
                    </a:p>
                  </a:txBody>
                  <a:tcPr marL="82782" marR="82782" marT="41391" marB="41391" anchor="ctr"/>
                </a:tc>
                <a:tc>
                  <a:txBody>
                    <a:bodyPr/>
                    <a:lstStyle/>
                    <a:p>
                      <a:pPr lvl="0" algn="ctr">
                        <a:buNone/>
                      </a:pPr>
                      <a:r>
                        <a:rPr lang="en-US" sz="2000" dirty="0"/>
                        <a:t>0.71</a:t>
                      </a:r>
                    </a:p>
                  </a:txBody>
                  <a:tcPr marL="82782" marR="82782" marT="41391" marB="41391" anchor="ctr"/>
                </a:tc>
                <a:extLst>
                  <a:ext uri="{0D108BD9-81ED-4DB2-BD59-A6C34878D82A}">
                    <a16:rowId xmlns:a16="http://schemas.microsoft.com/office/drawing/2014/main" val="1508103707"/>
                  </a:ext>
                </a:extLst>
              </a:tr>
              <a:tr h="420034">
                <a:tc>
                  <a:txBody>
                    <a:bodyPr/>
                    <a:lstStyle/>
                    <a:p>
                      <a:pPr lvl="0" algn="ctr">
                        <a:buNone/>
                      </a:pPr>
                      <a:r>
                        <a:rPr lang="en-US" sz="2000" dirty="0"/>
                        <a:t>6</a:t>
                      </a:r>
                    </a:p>
                  </a:txBody>
                  <a:tcPr marL="82782" marR="82782" marT="41391" marB="41391" anchor="ctr"/>
                </a:tc>
                <a:tc>
                  <a:txBody>
                    <a:bodyPr/>
                    <a:lstStyle/>
                    <a:p>
                      <a:pPr lvl="0" algn="ctr">
                        <a:buNone/>
                      </a:pPr>
                      <a:r>
                        <a:rPr lang="en-US" sz="2000" dirty="0"/>
                        <a:t>0.74</a:t>
                      </a:r>
                    </a:p>
                  </a:txBody>
                  <a:tcPr marL="82782" marR="82782" marT="41391" marB="41391" anchor="ctr"/>
                </a:tc>
                <a:tc>
                  <a:txBody>
                    <a:bodyPr/>
                    <a:lstStyle/>
                    <a:p>
                      <a:pPr lvl="0" algn="ctr">
                        <a:buNone/>
                      </a:pPr>
                      <a:r>
                        <a:rPr lang="en-US" sz="2000" dirty="0"/>
                        <a:t>0.86</a:t>
                      </a:r>
                    </a:p>
                  </a:txBody>
                  <a:tcPr marL="82782" marR="82782" marT="41391" marB="41391" anchor="ctr"/>
                </a:tc>
                <a:tc>
                  <a:txBody>
                    <a:bodyPr/>
                    <a:lstStyle/>
                    <a:p>
                      <a:pPr lvl="0" algn="ctr">
                        <a:buNone/>
                      </a:pPr>
                      <a:r>
                        <a:rPr lang="en-US" sz="2000" dirty="0"/>
                        <a:t>0.76</a:t>
                      </a:r>
                    </a:p>
                  </a:txBody>
                  <a:tcPr marL="82782" marR="82782" marT="41391" marB="41391" anchor="ctr"/>
                </a:tc>
                <a:tc>
                  <a:txBody>
                    <a:bodyPr/>
                    <a:lstStyle/>
                    <a:p>
                      <a:pPr lvl="0" algn="ctr">
                        <a:buNone/>
                      </a:pPr>
                      <a:r>
                        <a:rPr lang="en-US" sz="2000" dirty="0"/>
                        <a:t>0.87</a:t>
                      </a:r>
                    </a:p>
                  </a:txBody>
                  <a:tcPr marL="82782" marR="82782" marT="41391" marB="41391" anchor="ctr"/>
                </a:tc>
                <a:extLst>
                  <a:ext uri="{0D108BD9-81ED-4DB2-BD59-A6C34878D82A}">
                    <a16:rowId xmlns:a16="http://schemas.microsoft.com/office/drawing/2014/main" val="2505482920"/>
                  </a:ext>
                </a:extLst>
              </a:tr>
              <a:tr h="420034">
                <a:tc>
                  <a:txBody>
                    <a:bodyPr/>
                    <a:lstStyle/>
                    <a:p>
                      <a:pPr lvl="0" algn="ctr">
                        <a:buNone/>
                      </a:pPr>
                      <a:r>
                        <a:rPr lang="en-US" sz="2000" dirty="0"/>
                        <a:t>7</a:t>
                      </a:r>
                    </a:p>
                  </a:txBody>
                  <a:tcPr marL="82782" marR="82782" marT="41391" marB="41391" anchor="ctr"/>
                </a:tc>
                <a:tc>
                  <a:txBody>
                    <a:bodyPr/>
                    <a:lstStyle/>
                    <a:p>
                      <a:pPr lvl="0" algn="ctr">
                        <a:buNone/>
                      </a:pPr>
                      <a:r>
                        <a:rPr lang="en-US" sz="2000" dirty="0"/>
                        <a:t>0.81</a:t>
                      </a:r>
                    </a:p>
                  </a:txBody>
                  <a:tcPr marL="82782" marR="82782" marT="41391" marB="41391" anchor="ctr"/>
                </a:tc>
                <a:tc>
                  <a:txBody>
                    <a:bodyPr/>
                    <a:lstStyle/>
                    <a:p>
                      <a:pPr lvl="0" algn="ctr">
                        <a:buNone/>
                      </a:pPr>
                      <a:r>
                        <a:rPr lang="en-US" sz="2000" dirty="0"/>
                        <a:t>0.61</a:t>
                      </a:r>
                    </a:p>
                  </a:txBody>
                  <a:tcPr marL="82782" marR="82782" marT="41391" marB="41391" anchor="ctr"/>
                </a:tc>
                <a:tc>
                  <a:txBody>
                    <a:bodyPr/>
                    <a:lstStyle/>
                    <a:p>
                      <a:pPr lvl="0" algn="ctr">
                        <a:buNone/>
                      </a:pPr>
                      <a:r>
                        <a:rPr lang="en-US" sz="2000" dirty="0"/>
                        <a:t>0.80</a:t>
                      </a:r>
                    </a:p>
                  </a:txBody>
                  <a:tcPr marL="82782" marR="82782" marT="41391" marB="41391" anchor="ctr"/>
                </a:tc>
                <a:tc>
                  <a:txBody>
                    <a:bodyPr/>
                    <a:lstStyle/>
                    <a:p>
                      <a:pPr lvl="0" algn="ctr">
                        <a:buNone/>
                      </a:pPr>
                      <a:r>
                        <a:rPr lang="en-US" sz="2000" dirty="0"/>
                        <a:t>0.78</a:t>
                      </a:r>
                    </a:p>
                  </a:txBody>
                  <a:tcPr marL="82782" marR="82782" marT="41391" marB="41391" anchor="ctr"/>
                </a:tc>
                <a:extLst>
                  <a:ext uri="{0D108BD9-81ED-4DB2-BD59-A6C34878D82A}">
                    <a16:rowId xmlns:a16="http://schemas.microsoft.com/office/drawing/2014/main" val="1342550070"/>
                  </a:ext>
                </a:extLst>
              </a:tr>
              <a:tr h="420034">
                <a:tc>
                  <a:txBody>
                    <a:bodyPr/>
                    <a:lstStyle/>
                    <a:p>
                      <a:pPr lvl="0" algn="ctr">
                        <a:buNone/>
                      </a:pPr>
                      <a:r>
                        <a:rPr lang="en-US" sz="2000" dirty="0"/>
                        <a:t>8</a:t>
                      </a:r>
                    </a:p>
                  </a:txBody>
                  <a:tcPr marL="82782" marR="82782" marT="41391" marB="41391" anchor="ctr"/>
                </a:tc>
                <a:tc>
                  <a:txBody>
                    <a:bodyPr/>
                    <a:lstStyle/>
                    <a:p>
                      <a:pPr lvl="0" algn="ctr">
                        <a:buNone/>
                      </a:pPr>
                      <a:r>
                        <a:rPr lang="en-US" sz="2000" dirty="0"/>
                        <a:t>0.83</a:t>
                      </a:r>
                      <a:endParaRPr lang="en-US" dirty="0"/>
                    </a:p>
                  </a:txBody>
                  <a:tcPr marL="82782" marR="82782" marT="41391" marB="41391" anchor="ctr"/>
                </a:tc>
                <a:tc>
                  <a:txBody>
                    <a:bodyPr/>
                    <a:lstStyle/>
                    <a:p>
                      <a:pPr lvl="0" algn="ctr">
                        <a:buNone/>
                      </a:pPr>
                      <a:r>
                        <a:rPr lang="en-US" sz="2000" dirty="0"/>
                        <a:t>0.49</a:t>
                      </a:r>
                    </a:p>
                  </a:txBody>
                  <a:tcPr marL="82782" marR="82782" marT="41391" marB="41391" anchor="ctr"/>
                </a:tc>
                <a:tc>
                  <a:txBody>
                    <a:bodyPr/>
                    <a:lstStyle/>
                    <a:p>
                      <a:pPr lvl="0" algn="ctr">
                        <a:buNone/>
                      </a:pPr>
                      <a:r>
                        <a:rPr lang="en-US" sz="2000" dirty="0"/>
                        <a:t>0.83</a:t>
                      </a:r>
                    </a:p>
                  </a:txBody>
                  <a:tcPr marL="82782" marR="82782" marT="41391" marB="41391" anchor="ctr"/>
                </a:tc>
                <a:tc>
                  <a:txBody>
                    <a:bodyPr/>
                    <a:lstStyle/>
                    <a:p>
                      <a:pPr lvl="0" algn="ctr">
                        <a:buNone/>
                      </a:pPr>
                      <a:r>
                        <a:rPr lang="en-US" sz="2000" dirty="0"/>
                        <a:t>0.75</a:t>
                      </a:r>
                    </a:p>
                  </a:txBody>
                  <a:tcPr marL="82782" marR="82782" marT="41391" marB="41391" anchor="ctr"/>
                </a:tc>
                <a:extLst>
                  <a:ext uri="{0D108BD9-81ED-4DB2-BD59-A6C34878D82A}">
                    <a16:rowId xmlns:a16="http://schemas.microsoft.com/office/drawing/2014/main" val="3418868765"/>
                  </a:ext>
                </a:extLst>
              </a:tr>
              <a:tr h="420034">
                <a:tc>
                  <a:txBody>
                    <a:bodyPr/>
                    <a:lstStyle/>
                    <a:p>
                      <a:pPr lvl="0" algn="ctr">
                        <a:buNone/>
                      </a:pPr>
                      <a:r>
                        <a:rPr lang="en-US" sz="2000" dirty="0"/>
                        <a:t>9</a:t>
                      </a:r>
                    </a:p>
                  </a:txBody>
                  <a:tcPr marL="82782" marR="82782" marT="41391" marB="41391" anchor="ctr"/>
                </a:tc>
                <a:tc>
                  <a:txBody>
                    <a:bodyPr/>
                    <a:lstStyle/>
                    <a:p>
                      <a:pPr lvl="0" algn="ctr">
                        <a:buNone/>
                      </a:pPr>
                      <a:r>
                        <a:rPr lang="en-US" sz="2000" dirty="0"/>
                        <a:t>0.87</a:t>
                      </a:r>
                    </a:p>
                  </a:txBody>
                  <a:tcPr marL="82782" marR="82782" marT="41391" marB="41391" anchor="ctr"/>
                </a:tc>
                <a:tc>
                  <a:txBody>
                    <a:bodyPr/>
                    <a:lstStyle/>
                    <a:p>
                      <a:pPr lvl="0" algn="ctr">
                        <a:buNone/>
                      </a:pPr>
                      <a:r>
                        <a:rPr lang="en-US" sz="2000" dirty="0"/>
                        <a:t>0.42</a:t>
                      </a:r>
                    </a:p>
                  </a:txBody>
                  <a:tcPr marL="82782" marR="82782" marT="41391" marB="41391" anchor="ctr"/>
                </a:tc>
                <a:tc>
                  <a:txBody>
                    <a:bodyPr/>
                    <a:lstStyle/>
                    <a:p>
                      <a:pPr lvl="0" algn="ctr">
                        <a:buNone/>
                      </a:pPr>
                      <a:r>
                        <a:rPr lang="en-US" sz="2000" dirty="0"/>
                        <a:t>0.85</a:t>
                      </a:r>
                    </a:p>
                  </a:txBody>
                  <a:tcPr marL="82782" marR="82782" marT="41391" marB="41391" anchor="ctr"/>
                </a:tc>
                <a:tc>
                  <a:txBody>
                    <a:bodyPr/>
                    <a:lstStyle/>
                    <a:p>
                      <a:pPr lvl="0" algn="ctr">
                        <a:buNone/>
                      </a:pPr>
                      <a:r>
                        <a:rPr lang="en-US" sz="2000" dirty="0"/>
                        <a:t>0.64</a:t>
                      </a:r>
                    </a:p>
                  </a:txBody>
                  <a:tcPr marL="82782" marR="82782" marT="41391" marB="41391" anchor="ctr"/>
                </a:tc>
                <a:extLst>
                  <a:ext uri="{0D108BD9-81ED-4DB2-BD59-A6C34878D82A}">
                    <a16:rowId xmlns:a16="http://schemas.microsoft.com/office/drawing/2014/main" val="4212814181"/>
                  </a:ext>
                </a:extLst>
              </a:tr>
              <a:tr h="420034">
                <a:tc>
                  <a:txBody>
                    <a:bodyPr/>
                    <a:lstStyle/>
                    <a:p>
                      <a:pPr lvl="0" algn="ctr">
                        <a:buNone/>
                      </a:pPr>
                      <a:r>
                        <a:rPr lang="en-US" sz="2000" dirty="0"/>
                        <a:t>10</a:t>
                      </a:r>
                    </a:p>
                  </a:txBody>
                  <a:tcPr marL="82782" marR="82782" marT="41391" marB="41391" anchor="ctr"/>
                </a:tc>
                <a:tc>
                  <a:txBody>
                    <a:bodyPr/>
                    <a:lstStyle/>
                    <a:p>
                      <a:pPr lvl="0" algn="ctr">
                        <a:buNone/>
                      </a:pPr>
                      <a:r>
                        <a:rPr lang="en-US" sz="2000" dirty="0"/>
                        <a:t>0.89</a:t>
                      </a:r>
                    </a:p>
                  </a:txBody>
                  <a:tcPr marL="82782" marR="82782" marT="41391" marB="41391" anchor="ctr"/>
                </a:tc>
                <a:tc>
                  <a:txBody>
                    <a:bodyPr/>
                    <a:lstStyle/>
                    <a:p>
                      <a:pPr lvl="0" algn="ctr">
                        <a:buNone/>
                      </a:pPr>
                      <a:r>
                        <a:rPr lang="en-US" sz="2000" dirty="0"/>
                        <a:t>0.38</a:t>
                      </a:r>
                    </a:p>
                  </a:txBody>
                  <a:tcPr marL="82782" marR="82782" marT="41391" marB="41391" anchor="ctr"/>
                </a:tc>
                <a:tc>
                  <a:txBody>
                    <a:bodyPr/>
                    <a:lstStyle/>
                    <a:p>
                      <a:pPr lvl="0" algn="ctr">
                        <a:buNone/>
                      </a:pPr>
                      <a:r>
                        <a:rPr lang="en-US" sz="2000" dirty="0"/>
                        <a:t>0.85</a:t>
                      </a:r>
                    </a:p>
                  </a:txBody>
                  <a:tcPr marL="82782" marR="82782" marT="41391" marB="41391" anchor="ctr"/>
                </a:tc>
                <a:tc>
                  <a:txBody>
                    <a:bodyPr/>
                    <a:lstStyle/>
                    <a:p>
                      <a:pPr lvl="0" algn="ctr">
                        <a:buNone/>
                      </a:pPr>
                      <a:r>
                        <a:rPr lang="en-US" sz="2000" dirty="0"/>
                        <a:t>0.65</a:t>
                      </a:r>
                    </a:p>
                  </a:txBody>
                  <a:tcPr marL="82782" marR="82782" marT="41391" marB="41391" anchor="ctr"/>
                </a:tc>
                <a:extLst>
                  <a:ext uri="{0D108BD9-81ED-4DB2-BD59-A6C34878D82A}">
                    <a16:rowId xmlns:a16="http://schemas.microsoft.com/office/drawing/2014/main" val="1979587834"/>
                  </a:ext>
                </a:extLst>
              </a:tr>
            </a:tbl>
          </a:graphicData>
        </a:graphic>
      </p:graphicFrame>
    </p:spTree>
    <p:extLst>
      <p:ext uri="{BB962C8B-B14F-4D97-AF65-F5344CB8AC3E}">
        <p14:creationId xmlns:p14="http://schemas.microsoft.com/office/powerpoint/2010/main" val="40017479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2030-F6B1-74C3-9896-9688BD508CFB}"/>
              </a:ext>
            </a:extLst>
          </p:cNvPr>
          <p:cNvSpPr>
            <a:spLocks noGrp="1"/>
          </p:cNvSpPr>
          <p:nvPr>
            <p:ph type="title"/>
          </p:nvPr>
        </p:nvSpPr>
        <p:spPr/>
        <p:txBody>
          <a:bodyPr vert="horz" wrap="square" lIns="0" tIns="0" rIns="0" bIns="0" rtlCol="0" anchor="t" anchorCtr="0">
            <a:noAutofit/>
          </a:bodyPr>
          <a:lstStyle/>
          <a:p>
            <a:pPr algn="just"/>
            <a:r>
              <a:rPr lang="en-US" sz="3600" dirty="0"/>
              <a:t>In accordance to the experiment, the best Hyperparameters for the build model that I found that lessen overfitting or underfitting of the data to the model was resulted with 83% of accuracy. </a:t>
            </a:r>
            <a:endParaRPr lang="en-US" dirty="0"/>
          </a:p>
        </p:txBody>
      </p:sp>
      <p:pic>
        <p:nvPicPr>
          <p:cNvPr id="4" name="Picture 4" descr="Chart, line chart&#10;&#10;Description automatically generated">
            <a:extLst>
              <a:ext uri="{FF2B5EF4-FFF2-40B4-BE49-F238E27FC236}">
                <a16:creationId xmlns:a16="http://schemas.microsoft.com/office/drawing/2014/main" id="{090A5890-FB15-177A-DBBD-D8183F979177}"/>
              </a:ext>
            </a:extLst>
          </p:cNvPr>
          <p:cNvPicPr>
            <a:picLocks noGrp="1" noChangeAspect="1"/>
          </p:cNvPicPr>
          <p:nvPr>
            <p:ph idx="1"/>
          </p:nvPr>
        </p:nvPicPr>
        <p:blipFill>
          <a:blip r:embed="rId2"/>
          <a:stretch>
            <a:fillRect/>
          </a:stretch>
        </p:blipFill>
        <p:spPr>
          <a:xfrm>
            <a:off x="6441889" y="2697782"/>
            <a:ext cx="5006735" cy="3547613"/>
          </a:xfrm>
        </p:spPr>
      </p:pic>
      <p:pic>
        <p:nvPicPr>
          <p:cNvPr id="5" name="Picture 5" descr="Chart, line chart&#10;&#10;Description automatically generated">
            <a:extLst>
              <a:ext uri="{FF2B5EF4-FFF2-40B4-BE49-F238E27FC236}">
                <a16:creationId xmlns:a16="http://schemas.microsoft.com/office/drawing/2014/main" id="{FAC4F4E3-2A3F-A957-AA8E-217B9AFF1BEE}"/>
              </a:ext>
            </a:extLst>
          </p:cNvPr>
          <p:cNvPicPr>
            <a:picLocks noChangeAspect="1"/>
          </p:cNvPicPr>
          <p:nvPr/>
        </p:nvPicPr>
        <p:blipFill>
          <a:blip r:embed="rId3"/>
          <a:stretch>
            <a:fillRect/>
          </a:stretch>
        </p:blipFill>
        <p:spPr>
          <a:xfrm>
            <a:off x="713117" y="2696549"/>
            <a:ext cx="5216105" cy="3549617"/>
          </a:xfrm>
          <a:prstGeom prst="rect">
            <a:avLst/>
          </a:prstGeom>
        </p:spPr>
      </p:pic>
    </p:spTree>
    <p:extLst>
      <p:ext uri="{BB962C8B-B14F-4D97-AF65-F5344CB8AC3E}">
        <p14:creationId xmlns:p14="http://schemas.microsoft.com/office/powerpoint/2010/main" val="49606392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900" decel="100000" fill="hold"/>
                                        <p:tgtEl>
                                          <p:spTgt spid="4"/>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7" name="Rectangle 133">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8" name="Rectangle 135">
            <a:extLst>
              <a:ext uri="{FF2B5EF4-FFF2-40B4-BE49-F238E27FC236}">
                <a16:creationId xmlns:a16="http://schemas.microsoft.com/office/drawing/2014/main" id="{742DFF2D-EA41-4CBE-9659-C2917E488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4D371-EFD6-57A4-232E-A43DCCFE0B68}"/>
              </a:ext>
            </a:extLst>
          </p:cNvPr>
          <p:cNvSpPr>
            <a:spLocks noGrp="1"/>
          </p:cNvSpPr>
          <p:nvPr>
            <p:ph type="title"/>
          </p:nvPr>
        </p:nvSpPr>
        <p:spPr>
          <a:xfrm>
            <a:off x="720000" y="720000"/>
            <a:ext cx="5015638" cy="2804400"/>
          </a:xfrm>
        </p:spPr>
        <p:txBody>
          <a:bodyPr vert="horz" wrap="square" lIns="0" tIns="0" rIns="0" bIns="0" rtlCol="0" anchor="b" anchorCtr="0">
            <a:normAutofit/>
          </a:bodyPr>
          <a:lstStyle/>
          <a:p>
            <a:pPr algn="ctr">
              <a:lnSpc>
                <a:spcPct val="100000"/>
              </a:lnSpc>
            </a:pPr>
            <a:r>
              <a:rPr lang="en-US" sz="5600" spc="-100"/>
              <a:t>Even Taxonomy and experts find it hard to differentiate the species of flower...</a:t>
            </a:r>
          </a:p>
        </p:txBody>
      </p:sp>
      <p:pic>
        <p:nvPicPr>
          <p:cNvPr id="123" name="Picture 122" descr="Bee on yellow flowers">
            <a:extLst>
              <a:ext uri="{FF2B5EF4-FFF2-40B4-BE49-F238E27FC236}">
                <a16:creationId xmlns:a16="http://schemas.microsoft.com/office/drawing/2014/main" id="{B87588D6-9198-01D6-4831-90B0B6FC2B89}"/>
              </a:ext>
            </a:extLst>
          </p:cNvPr>
          <p:cNvPicPr>
            <a:picLocks noChangeAspect="1"/>
          </p:cNvPicPr>
          <p:nvPr/>
        </p:nvPicPr>
        <p:blipFill rotWithShape="1">
          <a:blip r:embed="rId2"/>
          <a:srcRect l="44882" r="-1" b="-1"/>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Tree>
    <p:extLst>
      <p:ext uri="{BB962C8B-B14F-4D97-AF65-F5344CB8AC3E}">
        <p14:creationId xmlns:p14="http://schemas.microsoft.com/office/powerpoint/2010/main" val="202520882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2D06C6EA-E5E9-B65C-B55A-C44FF6358074}"/>
              </a:ext>
            </a:extLst>
          </p:cNvPr>
          <p:cNvSpPr>
            <a:spLocks noGrp="1"/>
          </p:cNvSpPr>
          <p:nvPr>
            <p:ph type="title"/>
          </p:nvPr>
        </p:nvSpPr>
        <p:spPr>
          <a:xfrm>
            <a:off x="720000" y="619200"/>
            <a:ext cx="6923813" cy="1477328"/>
          </a:xfrm>
        </p:spPr>
        <p:txBody>
          <a:bodyPr wrap="square" anchor="ctr">
            <a:normAutofit/>
          </a:bodyPr>
          <a:lstStyle/>
          <a:p>
            <a:r>
              <a:rPr lang="en-US" sz="4000" dirty="0"/>
              <a:t>Conclusion</a:t>
            </a:r>
          </a:p>
        </p:txBody>
      </p:sp>
      <p:sp>
        <p:nvSpPr>
          <p:cNvPr id="3" name="Content Placeholder 2">
            <a:extLst>
              <a:ext uri="{FF2B5EF4-FFF2-40B4-BE49-F238E27FC236}">
                <a16:creationId xmlns:a16="http://schemas.microsoft.com/office/drawing/2014/main" id="{3E4F3695-EBA4-6FF4-1553-CA80C030970A}"/>
              </a:ext>
            </a:extLst>
          </p:cNvPr>
          <p:cNvSpPr>
            <a:spLocks noGrp="1"/>
          </p:cNvSpPr>
          <p:nvPr>
            <p:ph idx="1"/>
          </p:nvPr>
        </p:nvSpPr>
        <p:spPr>
          <a:xfrm>
            <a:off x="720000" y="1966506"/>
            <a:ext cx="7429560" cy="4035782"/>
          </a:xfrm>
        </p:spPr>
        <p:txBody>
          <a:bodyPr vert="horz" lIns="0" tIns="0" rIns="0" bIns="0" rtlCol="0" anchor="t">
            <a:noAutofit/>
          </a:bodyPr>
          <a:lstStyle/>
          <a:p>
            <a:pPr marL="0" indent="0" algn="just">
              <a:lnSpc>
                <a:spcPct val="110000"/>
              </a:lnSpc>
              <a:buNone/>
            </a:pPr>
            <a:r>
              <a:rPr lang="en-US" dirty="0"/>
              <a:t>On this study, I created a Convolutional Neural Network that contains 6 hidden layer. Each receive the computed input from the previous layer with activation function of </a:t>
            </a:r>
            <a:r>
              <a:rPr lang="en-US" dirty="0" err="1"/>
              <a:t>Relu</a:t>
            </a:r>
            <a:r>
              <a:rPr lang="en-US" dirty="0"/>
              <a:t>. Data augmentation, optimization, and  hyperparameter tuning were conducted to gain a fair result for the model.  In this study I encountered a lot of factor that affected the proper training of the model like  overfitting and under fitting. This could be possible because of insufficient amount of training images and inability to use Grid search to find the optimal parameters of the model. Further research and study is essential to improve the classification model.</a:t>
            </a:r>
            <a:endParaRPr lang="en-US" dirty="0">
              <a:solidFill>
                <a:srgbClr val="FFFFFF">
                  <a:alpha val="58000"/>
                </a:srgbClr>
              </a:solidFill>
            </a:endParaRPr>
          </a:p>
          <a:p>
            <a:pPr marL="0" indent="0" algn="just">
              <a:lnSpc>
                <a:spcPct val="110000"/>
              </a:lnSpc>
              <a:buNone/>
            </a:pPr>
            <a:endParaRPr lang="en-US" dirty="0">
              <a:solidFill>
                <a:srgbClr val="FFFFFF">
                  <a:alpha val="58000"/>
                </a:srgbClr>
              </a:solidFill>
            </a:endParaRPr>
          </a:p>
          <a:p>
            <a:pPr marL="0" indent="0" algn="just">
              <a:lnSpc>
                <a:spcPct val="110000"/>
              </a:lnSpc>
              <a:buNone/>
            </a:pPr>
            <a:endParaRPr lang="en-US" dirty="0">
              <a:solidFill>
                <a:srgbClr val="FFFFFF">
                  <a:alpha val="58000"/>
                </a:srgbClr>
              </a:solidFill>
            </a:endParaRPr>
          </a:p>
        </p:txBody>
      </p:sp>
      <p:sp>
        <p:nvSpPr>
          <p:cNvPr id="39"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15057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 name="Rectangle 44">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Rectangle 46">
            <a:extLst>
              <a:ext uri="{FF2B5EF4-FFF2-40B4-BE49-F238E27FC236}">
                <a16:creationId xmlns:a16="http://schemas.microsoft.com/office/drawing/2014/main" id="{C56AE383-06A1-42D3-B1AF-CE22194F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48">
            <a:extLst>
              <a:ext uri="{FF2B5EF4-FFF2-40B4-BE49-F238E27FC236}">
                <a16:creationId xmlns:a16="http://schemas.microsoft.com/office/drawing/2014/main" id="{3D70B90B-BED1-4715-9BFE-9622C47A2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7BC19-64E3-0E51-5040-1D79536A7A60}"/>
              </a:ext>
            </a:extLst>
          </p:cNvPr>
          <p:cNvSpPr>
            <a:spLocks noGrp="1"/>
          </p:cNvSpPr>
          <p:nvPr>
            <p:ph type="title"/>
          </p:nvPr>
        </p:nvSpPr>
        <p:spPr>
          <a:xfrm>
            <a:off x="720000" y="728663"/>
            <a:ext cx="5015638" cy="2795738"/>
          </a:xfrm>
        </p:spPr>
        <p:txBody>
          <a:bodyPr vert="horz" wrap="square" lIns="0" tIns="0" rIns="0" bIns="0" rtlCol="0" anchor="b" anchorCtr="0">
            <a:normAutofit/>
          </a:bodyPr>
          <a:lstStyle/>
          <a:p>
            <a:pPr algn="ctr">
              <a:lnSpc>
                <a:spcPct val="100000"/>
              </a:lnSpc>
            </a:pPr>
            <a:r>
              <a:rPr lang="en-US" sz="5600" spc="-100"/>
              <a:t>End</a:t>
            </a:r>
          </a:p>
        </p:txBody>
      </p:sp>
      <p:pic>
        <p:nvPicPr>
          <p:cNvPr id="5" name="Content Placeholder 4" descr="Purple-pink Flower Bloom Free Stock Photo - Public Domain Pictures">
            <a:extLst>
              <a:ext uri="{FF2B5EF4-FFF2-40B4-BE49-F238E27FC236}">
                <a16:creationId xmlns:a16="http://schemas.microsoft.com/office/drawing/2014/main" id="{83A6CC89-508D-5135-9637-7EFD94DF97A8}"/>
              </a:ext>
            </a:extLst>
          </p:cNvPr>
          <p:cNvPicPr>
            <a:picLocks noGrp="1" noChangeAspect="1"/>
          </p:cNvPicPr>
          <p:nvPr>
            <p:ph idx="1"/>
          </p:nvPr>
        </p:nvPicPr>
        <p:blipFill rotWithShape="1">
          <a:blip r:embed="rId2"/>
          <a:srcRect l="21865" r="20672" b="-1"/>
          <a:stretch/>
        </p:blipFill>
        <p:spPr>
          <a:xfrm>
            <a:off x="6288276" y="10"/>
            <a:ext cx="5903725" cy="6857990"/>
          </a:xfrm>
          <a:custGeom>
            <a:avLst/>
            <a:gdLst/>
            <a:ahLst/>
            <a:cxnLst/>
            <a:rect l="l" t="t" r="r" b="b"/>
            <a:pathLst>
              <a:path w="5903725" h="6858000">
                <a:moveTo>
                  <a:pt x="17547" y="0"/>
                </a:moveTo>
                <a:lnTo>
                  <a:pt x="5903725" y="0"/>
                </a:lnTo>
                <a:lnTo>
                  <a:pt x="5903725" y="6858000"/>
                </a:lnTo>
                <a:lnTo>
                  <a:pt x="57217" y="6858000"/>
                </a:lnTo>
                <a:lnTo>
                  <a:pt x="57185" y="6699667"/>
                </a:lnTo>
                <a:cubicBezTo>
                  <a:pt x="57923" y="6526851"/>
                  <a:pt x="61039" y="6384211"/>
                  <a:pt x="67005" y="6279216"/>
                </a:cubicBezTo>
                <a:cubicBezTo>
                  <a:pt x="108514" y="5194623"/>
                  <a:pt x="-44577" y="788432"/>
                  <a:pt x="13203" y="42009"/>
                </a:cubicBezTo>
                <a:close/>
              </a:path>
            </a:pathLst>
          </a:custGeom>
        </p:spPr>
      </p:pic>
    </p:spTree>
    <p:extLst>
      <p:ext uri="{BB962C8B-B14F-4D97-AF65-F5344CB8AC3E}">
        <p14:creationId xmlns:p14="http://schemas.microsoft.com/office/powerpoint/2010/main" val="18141813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 name="Rectangle 104">
            <a:extLst>
              <a:ext uri="{FF2B5EF4-FFF2-40B4-BE49-F238E27FC236}">
                <a16:creationId xmlns:a16="http://schemas.microsoft.com/office/drawing/2014/main" id="{C56AE383-06A1-42D3-B1AF-CE22194F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D70B90B-BED1-4715-9BFE-9622C47A2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EC95C-4EBD-C110-1630-8A4B21783604}"/>
              </a:ext>
            </a:extLst>
          </p:cNvPr>
          <p:cNvSpPr>
            <a:spLocks noGrp="1"/>
          </p:cNvSpPr>
          <p:nvPr>
            <p:ph type="title"/>
          </p:nvPr>
        </p:nvSpPr>
        <p:spPr>
          <a:xfrm>
            <a:off x="720000" y="728663"/>
            <a:ext cx="5015638" cy="2795738"/>
          </a:xfrm>
        </p:spPr>
        <p:txBody>
          <a:bodyPr vert="horz" wrap="square" lIns="0" tIns="0" rIns="0" bIns="0" rtlCol="0" anchor="b" anchorCtr="0">
            <a:normAutofit/>
          </a:bodyPr>
          <a:lstStyle/>
          <a:p>
            <a:pPr algn="ctr">
              <a:lnSpc>
                <a:spcPct val="100000"/>
              </a:lnSpc>
            </a:pPr>
            <a:r>
              <a:rPr lang="en-US" sz="5600" spc="-100" dirty="0"/>
              <a:t>They needed key data</a:t>
            </a:r>
          </a:p>
        </p:txBody>
      </p:sp>
      <p:sp>
        <p:nvSpPr>
          <p:cNvPr id="25" name="Content Placeholder 2">
            <a:extLst>
              <a:ext uri="{FF2B5EF4-FFF2-40B4-BE49-F238E27FC236}">
                <a16:creationId xmlns:a16="http://schemas.microsoft.com/office/drawing/2014/main" id="{16F3CB6E-B4F1-69C0-28C1-EA1550F1A25D}"/>
              </a:ext>
            </a:extLst>
          </p:cNvPr>
          <p:cNvSpPr>
            <a:spLocks noGrp="1"/>
          </p:cNvSpPr>
          <p:nvPr>
            <p:ph idx="1"/>
          </p:nvPr>
        </p:nvSpPr>
        <p:spPr>
          <a:xfrm>
            <a:off x="720000" y="3830398"/>
            <a:ext cx="5015638" cy="2298939"/>
          </a:xfrm>
        </p:spPr>
        <p:txBody>
          <a:bodyPr vert="horz" lIns="0" tIns="0" rIns="0" bIns="0" rtlCol="0">
            <a:normAutofit/>
          </a:bodyPr>
          <a:lstStyle/>
          <a:p>
            <a:pPr marL="0" indent="0" algn="ctr">
              <a:buNone/>
            </a:pPr>
            <a:r>
              <a:rPr lang="en-US" sz="2800"/>
              <a:t>To examine the plant structure...</a:t>
            </a:r>
          </a:p>
        </p:txBody>
      </p:sp>
      <p:pic>
        <p:nvPicPr>
          <p:cNvPr id="99" name="Picture 98" descr="Green seedling sprouting on the earth">
            <a:extLst>
              <a:ext uri="{FF2B5EF4-FFF2-40B4-BE49-F238E27FC236}">
                <a16:creationId xmlns:a16="http://schemas.microsoft.com/office/drawing/2014/main" id="{60A7E60B-6F88-5EF8-87B4-EB0F83881D70}"/>
              </a:ext>
            </a:extLst>
          </p:cNvPr>
          <p:cNvPicPr>
            <a:picLocks noChangeAspect="1"/>
          </p:cNvPicPr>
          <p:nvPr/>
        </p:nvPicPr>
        <p:blipFill rotWithShape="1">
          <a:blip r:embed="rId2"/>
          <a:srcRect l="42951" r="3587" b="9"/>
          <a:stretch/>
        </p:blipFill>
        <p:spPr>
          <a:xfrm>
            <a:off x="6288276" y="10"/>
            <a:ext cx="5903725" cy="6857990"/>
          </a:xfrm>
          <a:custGeom>
            <a:avLst/>
            <a:gdLst/>
            <a:ahLst/>
            <a:cxnLst/>
            <a:rect l="l" t="t" r="r" b="b"/>
            <a:pathLst>
              <a:path w="5903725" h="6858000">
                <a:moveTo>
                  <a:pt x="17547" y="0"/>
                </a:moveTo>
                <a:lnTo>
                  <a:pt x="5903725" y="0"/>
                </a:lnTo>
                <a:lnTo>
                  <a:pt x="5903725" y="6858000"/>
                </a:lnTo>
                <a:lnTo>
                  <a:pt x="57217" y="6858000"/>
                </a:lnTo>
                <a:lnTo>
                  <a:pt x="57185" y="6699667"/>
                </a:lnTo>
                <a:cubicBezTo>
                  <a:pt x="57923" y="6526851"/>
                  <a:pt x="61039" y="6384211"/>
                  <a:pt x="67005" y="6279216"/>
                </a:cubicBezTo>
                <a:cubicBezTo>
                  <a:pt x="108514" y="5194623"/>
                  <a:pt x="-44577" y="788432"/>
                  <a:pt x="13203" y="42009"/>
                </a:cubicBezTo>
                <a:close/>
              </a:path>
            </a:pathLst>
          </a:custGeom>
        </p:spPr>
      </p:pic>
    </p:spTree>
    <p:extLst>
      <p:ext uri="{BB962C8B-B14F-4D97-AF65-F5344CB8AC3E}">
        <p14:creationId xmlns:p14="http://schemas.microsoft.com/office/powerpoint/2010/main" val="27663366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693D1-FF9D-5D83-BF29-51EE9EB958BA}"/>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100000"/>
              </a:lnSpc>
            </a:pPr>
            <a:r>
              <a:rPr lang="en-US" sz="5600" spc="-100"/>
              <a:t>And classify the species of the flower.</a:t>
            </a:r>
          </a:p>
        </p:txBody>
      </p:sp>
      <p:grpSp>
        <p:nvGrpSpPr>
          <p:cNvPr id="46" name="Group 4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4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51" name="Group 5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5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6" name="Picture 6">
            <a:extLst>
              <a:ext uri="{FF2B5EF4-FFF2-40B4-BE49-F238E27FC236}">
                <a16:creationId xmlns:a16="http://schemas.microsoft.com/office/drawing/2014/main" id="{16C5E244-596D-0E83-C2E4-0FD9D446434B}"/>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9596" r="12692"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3804889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FEECB93-933C-477B-BC7D-C2F2F6271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uron system in 3D rendering">
            <a:extLst>
              <a:ext uri="{FF2B5EF4-FFF2-40B4-BE49-F238E27FC236}">
                <a16:creationId xmlns:a16="http://schemas.microsoft.com/office/drawing/2014/main" id="{2AAF1333-0DC1-18E2-B0BD-AC4D9E0F936C}"/>
              </a:ext>
            </a:extLst>
          </p:cNvPr>
          <p:cNvPicPr>
            <a:picLocks noChangeAspect="1"/>
          </p:cNvPicPr>
          <p:nvPr/>
        </p:nvPicPr>
        <p:blipFill rotWithShape="1">
          <a:blip r:embed="rId2"/>
          <a:srcRect t="11279" r="-2" b="5842"/>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3" name="Rectangle 12">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F8F828-E07B-16B1-F41F-5807C65EAFAB}"/>
              </a:ext>
            </a:extLst>
          </p:cNvPr>
          <p:cNvSpPr>
            <a:spLocks noGrp="1"/>
          </p:cNvSpPr>
          <p:nvPr>
            <p:ph type="title"/>
          </p:nvPr>
        </p:nvSpPr>
        <p:spPr>
          <a:xfrm>
            <a:off x="720000" y="1455847"/>
            <a:ext cx="5015638" cy="2068553"/>
          </a:xfrm>
        </p:spPr>
        <p:txBody>
          <a:bodyPr vert="horz" wrap="square" lIns="0" tIns="0" rIns="0" bIns="0" rtlCol="0" anchor="b" anchorCtr="0">
            <a:normAutofit/>
          </a:bodyPr>
          <a:lstStyle/>
          <a:p>
            <a:pPr algn="ctr">
              <a:lnSpc>
                <a:spcPct val="100000"/>
              </a:lnSpc>
            </a:pPr>
            <a:r>
              <a:rPr lang="en-US" sz="5600" spc="-100"/>
              <a:t>Just like how Convolutional Neural Network is trained</a:t>
            </a:r>
          </a:p>
        </p:txBody>
      </p:sp>
      <p:grpSp>
        <p:nvGrpSpPr>
          <p:cNvPr id="15" name="Group 14">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0" name="Group 19">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1"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31366993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C4A68-CFFF-0021-6485-F2D4EA88B39C}"/>
              </a:ext>
            </a:extLst>
          </p:cNvPr>
          <p:cNvSpPr>
            <a:spLocks noGrp="1"/>
          </p:cNvSpPr>
          <p:nvPr>
            <p:ph type="title"/>
          </p:nvPr>
        </p:nvSpPr>
        <p:spPr>
          <a:xfrm>
            <a:off x="6480000" y="619200"/>
            <a:ext cx="4991961" cy="1477328"/>
          </a:xfrm>
        </p:spPr>
        <p:txBody>
          <a:bodyPr vert="horz" wrap="square" lIns="0" tIns="0" rIns="0" bIns="0" rtlCol="0" anchor="ctr" anchorCtr="0">
            <a:normAutofit/>
          </a:bodyPr>
          <a:lstStyle/>
          <a:p>
            <a:r>
              <a:rPr lang="en-US" sz="4800" spc="-100" dirty="0"/>
              <a:t>Convolutional Neural Network or </a:t>
            </a:r>
            <a:r>
              <a:rPr lang="en-US" sz="4800" spc="-100" dirty="0" err="1"/>
              <a:t>ConvNet</a:t>
            </a:r>
            <a:endParaRPr lang="en-US" sz="4800" spc="-100"/>
          </a:p>
        </p:txBody>
      </p:sp>
      <p:pic>
        <p:nvPicPr>
          <p:cNvPr id="5" name="Picture 4">
            <a:extLst>
              <a:ext uri="{FF2B5EF4-FFF2-40B4-BE49-F238E27FC236}">
                <a16:creationId xmlns:a16="http://schemas.microsoft.com/office/drawing/2014/main" id="{059E4A6F-2FC9-D4F6-24E9-60753EA8B78B}"/>
              </a:ext>
            </a:extLst>
          </p:cNvPr>
          <p:cNvPicPr>
            <a:picLocks noChangeAspect="1"/>
          </p:cNvPicPr>
          <p:nvPr/>
        </p:nvPicPr>
        <p:blipFill rotWithShape="1">
          <a:blip r:embed="rId2"/>
          <a:srcRect l="33069" r="-2" b="-2"/>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Content Placeholder 2">
            <a:extLst>
              <a:ext uri="{FF2B5EF4-FFF2-40B4-BE49-F238E27FC236}">
                <a16:creationId xmlns:a16="http://schemas.microsoft.com/office/drawing/2014/main" id="{92F227D2-E881-C95B-2728-64B589C07006}"/>
              </a:ext>
            </a:extLst>
          </p:cNvPr>
          <p:cNvSpPr>
            <a:spLocks noGrp="1"/>
          </p:cNvSpPr>
          <p:nvPr>
            <p:ph idx="1"/>
          </p:nvPr>
        </p:nvSpPr>
        <p:spPr>
          <a:xfrm>
            <a:off x="6480000" y="2541600"/>
            <a:ext cx="4991962" cy="3216273"/>
          </a:xfrm>
        </p:spPr>
        <p:txBody>
          <a:bodyPr vert="horz" lIns="0" tIns="0" rIns="0" bIns="0" rtlCol="0" anchor="t">
            <a:normAutofit/>
          </a:bodyPr>
          <a:lstStyle/>
          <a:p>
            <a:pPr marL="0" indent="0">
              <a:buNone/>
            </a:pPr>
            <a:r>
              <a:rPr lang="en-US" sz="2400" spc="-100" dirty="0">
                <a:solidFill>
                  <a:schemeClr val="tx1">
                    <a:lumMod val="85000"/>
                  </a:schemeClr>
                </a:solidFill>
                <a:latin typeface="Sagona Book"/>
              </a:rPr>
              <a:t>Is</a:t>
            </a:r>
            <a:r>
              <a:rPr lang="en-US" sz="2400" spc="-100" dirty="0">
                <a:solidFill>
                  <a:schemeClr val="tx1">
                    <a:lumMod val="85000"/>
                  </a:schemeClr>
                </a:solidFill>
                <a:latin typeface="Sagona Book"/>
                <a:ea typeface="+mj-ea"/>
                <a:cs typeface="+mj-cs"/>
              </a:rPr>
              <a:t> a class of Artificial Neural Network (ANN)  that is mostly applied to identify images by various techniques and algorithm.</a:t>
            </a:r>
            <a:endParaRPr lang="en-US" sz="2400" spc="-100">
              <a:solidFill>
                <a:schemeClr val="tx1">
                  <a:lumMod val="85000"/>
                </a:schemeClr>
              </a:solidFill>
              <a:latin typeface="Sagona Book"/>
              <a:ea typeface="+mj-ea"/>
              <a:cs typeface="+mj-cs"/>
            </a:endParaRPr>
          </a:p>
          <a:p>
            <a:pPr marL="0" indent="0">
              <a:buNone/>
            </a:pPr>
            <a:r>
              <a:rPr lang="en-US" sz="2400" spc="-100" dirty="0">
                <a:solidFill>
                  <a:schemeClr val="tx1">
                    <a:lumMod val="85000"/>
                  </a:schemeClr>
                </a:solidFill>
                <a:latin typeface="Sagona Book"/>
                <a:ea typeface="+mj-ea"/>
                <a:cs typeface="+mj-cs"/>
              </a:rPr>
              <a:t> (wikipedia.org)</a:t>
            </a:r>
          </a:p>
        </p:txBody>
      </p:sp>
    </p:spTree>
    <p:extLst>
      <p:ext uri="{BB962C8B-B14F-4D97-AF65-F5344CB8AC3E}">
        <p14:creationId xmlns:p14="http://schemas.microsoft.com/office/powerpoint/2010/main" val="33132393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864C9-138D-71FF-2952-05AFAC864C9E}"/>
              </a:ext>
            </a:extLst>
          </p:cNvPr>
          <p:cNvSpPr>
            <a:spLocks noGrp="1"/>
          </p:cNvSpPr>
          <p:nvPr>
            <p:ph type="title"/>
          </p:nvPr>
        </p:nvSpPr>
        <p:spPr>
          <a:xfrm>
            <a:off x="720000" y="619200"/>
            <a:ext cx="4991961" cy="1477328"/>
          </a:xfrm>
        </p:spPr>
        <p:txBody>
          <a:bodyPr wrap="square" anchor="ctr">
            <a:normAutofit/>
          </a:bodyPr>
          <a:lstStyle/>
          <a:p>
            <a:endParaRPr lang="en-US" sz="3200"/>
          </a:p>
        </p:txBody>
      </p:sp>
      <p:sp>
        <p:nvSpPr>
          <p:cNvPr id="3" name="Content Placeholder 2">
            <a:extLst>
              <a:ext uri="{FF2B5EF4-FFF2-40B4-BE49-F238E27FC236}">
                <a16:creationId xmlns:a16="http://schemas.microsoft.com/office/drawing/2014/main" id="{2F205582-237C-0C8D-980F-DD442A289F09}"/>
              </a:ext>
            </a:extLst>
          </p:cNvPr>
          <p:cNvSpPr>
            <a:spLocks noGrp="1"/>
          </p:cNvSpPr>
          <p:nvPr>
            <p:ph idx="1"/>
          </p:nvPr>
        </p:nvSpPr>
        <p:spPr>
          <a:xfrm>
            <a:off x="720000" y="2541600"/>
            <a:ext cx="4991962" cy="3216273"/>
          </a:xfrm>
        </p:spPr>
        <p:txBody>
          <a:bodyPr vert="horz" lIns="0" tIns="0" rIns="0" bIns="0" rtlCol="0" anchor="t">
            <a:normAutofit/>
          </a:bodyPr>
          <a:lstStyle/>
          <a:p>
            <a:pPr marL="0" indent="0" algn="just">
              <a:buNone/>
            </a:pPr>
            <a:r>
              <a:rPr lang="en-US" sz="2400" dirty="0">
                <a:solidFill>
                  <a:schemeClr val="tx1">
                    <a:lumMod val="75000"/>
                  </a:schemeClr>
                </a:solidFill>
              </a:rPr>
              <a:t>It is inspired by biological process that the human mind perceive when identifying an object based on an image.</a:t>
            </a:r>
            <a:endParaRPr lang="en-US"/>
          </a:p>
        </p:txBody>
      </p:sp>
      <p:pic>
        <p:nvPicPr>
          <p:cNvPr id="5" name="Picture 4" descr="Glowing blue bubbles">
            <a:extLst>
              <a:ext uri="{FF2B5EF4-FFF2-40B4-BE49-F238E27FC236}">
                <a16:creationId xmlns:a16="http://schemas.microsoft.com/office/drawing/2014/main" id="{CC47BBC3-904E-7208-0249-DE6403890165}"/>
              </a:ext>
            </a:extLst>
          </p:cNvPr>
          <p:cNvPicPr>
            <a:picLocks noChangeAspect="1"/>
          </p:cNvPicPr>
          <p:nvPr/>
        </p:nvPicPr>
        <p:blipFill rotWithShape="1">
          <a:blip r:embed="rId2"/>
          <a:srcRect l="39098" r="14454"/>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30476530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5" name="Rectangle 134">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DE01F-A332-629F-0198-0EC27BFD1318}"/>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90000"/>
              </a:lnSpc>
            </a:pPr>
            <a:r>
              <a:rPr lang="en-US" sz="4800" spc="-100"/>
              <a:t>Building a Convolutional Neural Network with Flower Classification Model</a:t>
            </a:r>
          </a:p>
        </p:txBody>
      </p:sp>
      <p:grpSp>
        <p:nvGrpSpPr>
          <p:cNvPr id="139" name="Group 138">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40"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1"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2"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44" name="Group 143">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145"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6"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7"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5">
            <a:extLst>
              <a:ext uri="{FF2B5EF4-FFF2-40B4-BE49-F238E27FC236}">
                <a16:creationId xmlns:a16="http://schemas.microsoft.com/office/drawing/2014/main" id="{397AC380-891A-4F9C-352B-D22ED9CD511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398" r="15265"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209331787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Circuit</Template>
  <TotalTime>0</TotalTime>
  <Words>0</Words>
  <Application>Microsoft Office PowerPoint</Application>
  <PresentationFormat>Widescreen</PresentationFormat>
  <Paragraphs>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BlobVTI</vt:lpstr>
      <vt:lpstr>Flower Classification </vt:lpstr>
      <vt:lpstr>What if you are searching for a sunflower</vt:lpstr>
      <vt:lpstr>Even Taxonomy and experts find it hard to differentiate the species of flower...</vt:lpstr>
      <vt:lpstr>They needed key data</vt:lpstr>
      <vt:lpstr>And classify the species of the flower.</vt:lpstr>
      <vt:lpstr>Just like how Convolutional Neural Network is trained</vt:lpstr>
      <vt:lpstr>Convolutional Neural Network or ConvNet</vt:lpstr>
      <vt:lpstr>PowerPoint Presentation</vt:lpstr>
      <vt:lpstr>Building a Convolutional Neural Network with Flower Classification Model</vt:lpstr>
      <vt:lpstr>The Dataset</vt:lpstr>
      <vt:lpstr>Project Architecture</vt:lpstr>
      <vt:lpstr>Input layer </vt:lpstr>
      <vt:lpstr>Hidden layer</vt:lpstr>
      <vt:lpstr>Convolution Layer</vt:lpstr>
      <vt:lpstr>2. Pooling Layer</vt:lpstr>
      <vt:lpstr>3. Fully Connected Layer</vt:lpstr>
      <vt:lpstr>Output layer</vt:lpstr>
      <vt:lpstr>Data Preparation</vt:lpstr>
      <vt:lpstr>Data Normalization</vt:lpstr>
      <vt:lpstr>One Hot Encoding</vt:lpstr>
      <vt:lpstr>Data Augmentation</vt:lpstr>
      <vt:lpstr>Train and Test </vt:lpstr>
      <vt:lpstr>PowerPoint Presentation</vt:lpstr>
      <vt:lpstr>Tuning the  Hyperparameters and training the model</vt:lpstr>
      <vt:lpstr>Hyperparameter tuning is the process of finding the optimal combination of those parameters that minimize cost functions (Gulli and Pal, 2017). </vt:lpstr>
      <vt:lpstr>I created task for the Hyperparameter tuning that I found most suited to the model based on the previous experiments. The first 5 tuning is test with 70% training set then maximize it to 75% on the last 5 task.</vt:lpstr>
      <vt:lpstr>Result</vt:lpstr>
      <vt:lpstr>Based on the tuned Hyperparameters, below are the result while training the model.</vt:lpstr>
      <vt:lpstr>In accordance to the experiment, the best Hyperparameters for the build model that I found that lessen overfitting or underfitting of the data to the model was resulted with 83% of accuracy. </vt:lpstr>
      <vt:lpstr>Conclusion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2201</cp:revision>
  <dcterms:created xsi:type="dcterms:W3CDTF">2022-08-04T21:26:27Z</dcterms:created>
  <dcterms:modified xsi:type="dcterms:W3CDTF">2023-02-20T14:48:59Z</dcterms:modified>
</cp:coreProperties>
</file>